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57" r:id="rId4"/>
    <p:sldId id="269" r:id="rId5"/>
    <p:sldId id="268" r:id="rId6"/>
    <p:sldId id="273" r:id="rId7"/>
    <p:sldId id="294" r:id="rId8"/>
    <p:sldId id="265" r:id="rId9"/>
    <p:sldId id="270" r:id="rId10"/>
    <p:sldId id="260" r:id="rId11"/>
    <p:sldId id="266" r:id="rId12"/>
    <p:sldId id="280" r:id="rId13"/>
    <p:sldId id="275" r:id="rId14"/>
    <p:sldId id="276" r:id="rId15"/>
    <p:sldId id="267" r:id="rId16"/>
    <p:sldId id="261" r:id="rId17"/>
    <p:sldId id="282" r:id="rId18"/>
    <p:sldId id="279" r:id="rId19"/>
    <p:sldId id="295" r:id="rId20"/>
    <p:sldId id="281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3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36D6"/>
    <a:srgbClr val="8012FA"/>
    <a:srgbClr val="8C0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99FDAD-B9DC-4D75-BC04-6B0DDAA9463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7DB04E-CA7B-4E41-939C-C5312B02DCD3}">
      <dgm:prSet/>
      <dgm:spPr>
        <a:solidFill>
          <a:schemeClr val="accent2">
            <a:hueOff val="0"/>
            <a:satOff val="0"/>
            <a:lumOff val="0"/>
            <a:alpha val="3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Because we can</a:t>
          </a:r>
        </a:p>
      </dgm:t>
    </dgm:pt>
    <dgm:pt modelId="{19CD5A1B-623C-4F45-83A7-4A36471E2F2C}" type="parTrans" cxnId="{C81B0F0E-A8F4-46C7-A633-F4F7CA2569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E43931B-34A2-4612-844C-485114C59761}" type="sibTrans" cxnId="{C81B0F0E-A8F4-46C7-A633-F4F7CA2569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659D555-D508-484C-AF30-4C5012B142C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The natural of static computational graph gives us the chance</a:t>
          </a:r>
        </a:p>
      </dgm:t>
    </dgm:pt>
    <dgm:pt modelId="{33890F09-14AE-4573-8E67-952DCCC28741}" type="parTrans" cxnId="{B05B1FC9-1831-4822-84B5-08D64725102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869C4CB-4271-4CAD-A25C-796CB8719208}" type="sibTrans" cxnId="{B05B1FC9-1831-4822-84B5-08D64725102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3B849F3-5EA9-488B-83A6-0F2BD85848D1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Tensors occupies fixed amount of memory.</a:t>
          </a:r>
        </a:p>
      </dgm:t>
    </dgm:pt>
    <dgm:pt modelId="{E8D529D5-A5A1-4C54-814A-9A3B8A2C212E}" type="parTrans" cxnId="{0F6F1D8F-8CD6-466D-A045-02AE6C85324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DA1DD8D-BB51-44C8-AAEE-2B9BA5C7FCE2}" type="sibTrans" cxnId="{0F6F1D8F-8CD6-466D-A045-02AE6C85324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B12F587-79FB-4ED0-86E9-0D58D33D9C4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The computational graph is decided statically (ahead of execution). </a:t>
          </a:r>
        </a:p>
      </dgm:t>
    </dgm:pt>
    <dgm:pt modelId="{D4CB5FB1-618F-4050-B5FB-A09C7D0F7552}" type="parTrans" cxnId="{7B0D909B-ACB6-4232-8AF3-77B029B0A3F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C9DB504-6129-49A4-8548-74395C8D1913}" type="sibTrans" cxnId="{7B0D909B-ACB6-4232-8AF3-77B029B0A3F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0FA58F6-FA69-4527-99D7-388CD8DC0EC6}">
      <dgm:prSet/>
      <dgm:spPr>
        <a:solidFill>
          <a:schemeClr val="accent2">
            <a:hueOff val="-727682"/>
            <a:satOff val="-41964"/>
            <a:lumOff val="4314"/>
            <a:alpha val="53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Advantage over pure dynamic memory allocation</a:t>
          </a:r>
        </a:p>
      </dgm:t>
    </dgm:pt>
    <dgm:pt modelId="{FD408479-B0D9-4E24-9548-DC2F6389289C}" type="parTrans" cxnId="{DF0F9D6F-7AED-4E0D-AD5E-95D2791DCD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758708-B286-47F1-8397-DC999796F102}" type="sibTrans" cxnId="{DF0F9D6F-7AED-4E0D-AD5E-95D2791DCD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9880805-37D1-4875-9AC1-5C69A488E06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Pure dynamic memory allocation of operations:</a:t>
          </a:r>
        </a:p>
      </dgm:t>
    </dgm:pt>
    <dgm:pt modelId="{8BA60C6D-5218-4134-AC1C-0DDA7B7E92D0}" type="parTrans" cxnId="{426BD0BC-9A80-4524-859E-2BB5CE4BF7B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458E91B-B0DC-4FAD-B5C6-3C0F28BC4ED6}" type="sibTrans" cxnId="{426BD0BC-9A80-4524-859E-2BB5CE4BF7B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2AD3577-6E36-44AF-BB3B-AB6AFDD20D4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Allocate each time executing a kernel.</a:t>
          </a:r>
        </a:p>
      </dgm:t>
    </dgm:pt>
    <dgm:pt modelId="{A74A3648-C7C5-4F9F-ADD1-40D2A93726E5}" type="parTrans" cxnId="{4C285A69-3F89-4BCD-B768-C908562DB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02EC86B-502A-4BF9-ACFF-7FC70A032327}" type="sibTrans" cxnId="{4C285A69-3F89-4BCD-B768-C908562DBD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0E0F369-A2ED-4DD2-909F-9FD454E3FE2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Heavy memory management &amp; fragmentation.</a:t>
          </a:r>
        </a:p>
      </dgm:t>
    </dgm:pt>
    <dgm:pt modelId="{D54341B8-A109-4234-BA98-FCE183EE3C34}" type="parTrans" cxnId="{5DD76EBD-8118-4619-9851-8FC94572478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AAE2C1A-D666-48D2-945E-A276EBCB00A0}" type="sibTrans" cxnId="{5DD76EBD-8118-4619-9851-8FC94572478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54F2787-3593-48B8-85AF-2B4101EDBAD6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XLA static memory analysis:</a:t>
          </a:r>
        </a:p>
      </dgm:t>
    </dgm:pt>
    <dgm:pt modelId="{05829FF0-D911-4456-8E2E-4C7790131471}" type="parTrans" cxnId="{B1F29F14-EDC7-4E2C-B437-6929782E9AC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5FE2E54-07E7-4FED-AC18-A4B50BFA8544}" type="sibTrans" cxnId="{B1F29F14-EDC7-4E2C-B437-6929782E9AC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DFFE0D5-D95F-4A08-A3F8-EB6A0C2BA05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Many memory requirement are grouped up. Each operation fetches its memory by offset, which means it reuses memory from other operations.</a:t>
          </a:r>
        </a:p>
      </dgm:t>
    </dgm:pt>
    <dgm:pt modelId="{91F52533-E5A6-418A-8FD0-31C8E4D320F9}" type="parTrans" cxnId="{AF921950-E64D-45B4-B9C8-8EA7D142613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3D96CB0-F126-40DD-AA32-F4241E54A755}" type="sibTrans" cxnId="{AF921950-E64D-45B4-B9C8-8EA7D142613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62BBFF9-CBAC-4663-B8D3-6D6CE8C8074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Less fragmentation and memory management since it sees full picture.</a:t>
          </a:r>
        </a:p>
      </dgm:t>
    </dgm:pt>
    <dgm:pt modelId="{86204A8C-8B56-42C8-9A13-18482B245DC1}" type="parTrans" cxnId="{A9276F8D-0823-4BEA-A085-B0839C0EB3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76D85AF-5BCE-4DFD-977A-1007FB3DE080}" type="sibTrans" cxnId="{A9276F8D-0823-4BEA-A085-B0839C0EB3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DFB6016-BCB4-48D2-A9CA-84430E0D9A4F}">
      <dgm:prSet/>
      <dgm:spPr>
        <a:solidFill>
          <a:schemeClr val="accent2">
            <a:hueOff val="-1455363"/>
            <a:satOff val="-83928"/>
            <a:lumOff val="8628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Limitation:</a:t>
          </a:r>
        </a:p>
      </dgm:t>
    </dgm:pt>
    <dgm:pt modelId="{500D8038-7625-496D-A0B4-6B90E7BE031D}" type="parTrans" cxnId="{E76AD720-7DEA-4DEF-92B1-F93606D5B22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A158FA0-6B72-4529-BF7A-A3122359D988}" type="sibTrans" cxnId="{E76AD720-7DEA-4DEF-92B1-F93606D5B22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2DE378-3014-4180-B0BA-37398A0A6A0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May not apply to dynamic computation graph</a:t>
          </a:r>
        </a:p>
      </dgm:t>
    </dgm:pt>
    <dgm:pt modelId="{057C3C58-C9D8-4428-A40A-EB6B934FF020}" type="parTrans" cxnId="{C476EBBB-8A5E-4034-AACB-BAB6F6E3533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7706DCF-4F63-4BC0-89BA-66E190A970A8}" type="sibTrans" cxnId="{C476EBBB-8A5E-4034-AACB-BAB6F6E3533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61570E-66BB-4DB4-A1F3-EE1C1C9AA7E3}" type="pres">
      <dgm:prSet presAssocID="{5199FDAD-B9DC-4D75-BC04-6B0DDAA94633}" presName="linear" presStyleCnt="0">
        <dgm:presLayoutVars>
          <dgm:animLvl val="lvl"/>
          <dgm:resizeHandles val="exact"/>
        </dgm:presLayoutVars>
      </dgm:prSet>
      <dgm:spPr/>
    </dgm:pt>
    <dgm:pt modelId="{A09CEB13-BD92-4088-A312-1700BCC5882A}" type="pres">
      <dgm:prSet presAssocID="{767DB04E-CA7B-4E41-939C-C5312B02DCD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62C427F-646B-4FAD-B05B-AFC8A2025530}" type="pres">
      <dgm:prSet presAssocID="{767DB04E-CA7B-4E41-939C-C5312B02DCD3}" presName="childText" presStyleLbl="revTx" presStyleIdx="0" presStyleCnt="3">
        <dgm:presLayoutVars>
          <dgm:bulletEnabled val="1"/>
        </dgm:presLayoutVars>
      </dgm:prSet>
      <dgm:spPr/>
    </dgm:pt>
    <dgm:pt modelId="{16A1D976-F5FF-43FB-AD5E-4312B7280F04}" type="pres">
      <dgm:prSet presAssocID="{A0FA58F6-FA69-4527-99D7-388CD8DC0E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82603A-C5DD-4B2C-B486-C0279CA2C348}" type="pres">
      <dgm:prSet presAssocID="{A0FA58F6-FA69-4527-99D7-388CD8DC0EC6}" presName="childText" presStyleLbl="revTx" presStyleIdx="1" presStyleCnt="3">
        <dgm:presLayoutVars>
          <dgm:bulletEnabled val="1"/>
        </dgm:presLayoutVars>
      </dgm:prSet>
      <dgm:spPr/>
    </dgm:pt>
    <dgm:pt modelId="{65404DF7-1578-44B5-9F36-442CF1A9F4FB}" type="pres">
      <dgm:prSet presAssocID="{EDFB6016-BCB4-48D2-A9CA-84430E0D9A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41760B4-D351-437F-97B9-24227543DB45}" type="pres">
      <dgm:prSet presAssocID="{EDFB6016-BCB4-48D2-A9CA-84430E0D9A4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1B0F0E-A8F4-46C7-A633-F4F7CA25695B}" srcId="{5199FDAD-B9DC-4D75-BC04-6B0DDAA94633}" destId="{767DB04E-CA7B-4E41-939C-C5312B02DCD3}" srcOrd="0" destOrd="0" parTransId="{19CD5A1B-623C-4F45-83A7-4A36471E2F2C}" sibTransId="{FE43931B-34A2-4612-844C-485114C59761}"/>
    <dgm:cxn modelId="{B1F29F14-EDC7-4E2C-B437-6929782E9AC7}" srcId="{A0FA58F6-FA69-4527-99D7-388CD8DC0EC6}" destId="{654F2787-3593-48B8-85AF-2B4101EDBAD6}" srcOrd="1" destOrd="0" parTransId="{05829FF0-D911-4456-8E2E-4C7790131471}" sibTransId="{C5FE2E54-07E7-4FED-AC18-A4B50BFA8544}"/>
    <dgm:cxn modelId="{E76AD720-7DEA-4DEF-92B1-F93606D5B22E}" srcId="{5199FDAD-B9DC-4D75-BC04-6B0DDAA94633}" destId="{EDFB6016-BCB4-48D2-A9CA-84430E0D9A4F}" srcOrd="2" destOrd="0" parTransId="{500D8038-7625-496D-A0B4-6B90E7BE031D}" sibTransId="{BA158FA0-6B72-4529-BF7A-A3122359D988}"/>
    <dgm:cxn modelId="{261D3523-ECF5-4114-AA6F-BD150554D2D3}" type="presOf" srcId="{767DB04E-CA7B-4E41-939C-C5312B02DCD3}" destId="{A09CEB13-BD92-4088-A312-1700BCC5882A}" srcOrd="0" destOrd="0" presId="urn:microsoft.com/office/officeart/2005/8/layout/vList2"/>
    <dgm:cxn modelId="{C3D96726-C3F2-409A-8CDF-05107D9DC7A9}" type="presOf" srcId="{3B12F587-79FB-4ED0-86E9-0D58D33D9C4D}" destId="{862C427F-646B-4FAD-B05B-AFC8A2025530}" srcOrd="0" destOrd="2" presId="urn:microsoft.com/office/officeart/2005/8/layout/vList2"/>
    <dgm:cxn modelId="{CE38292F-837D-419E-B962-C31CF065B940}" type="presOf" srcId="{13B849F3-5EA9-488B-83A6-0F2BD85848D1}" destId="{862C427F-646B-4FAD-B05B-AFC8A2025530}" srcOrd="0" destOrd="1" presId="urn:microsoft.com/office/officeart/2005/8/layout/vList2"/>
    <dgm:cxn modelId="{EE4DF232-8CD6-42E6-B5A8-9AA3DE7F40E8}" type="presOf" srcId="{69880805-37D1-4875-9AC1-5C69A488E065}" destId="{9A82603A-C5DD-4B2C-B486-C0279CA2C348}" srcOrd="0" destOrd="0" presId="urn:microsoft.com/office/officeart/2005/8/layout/vList2"/>
    <dgm:cxn modelId="{625ED840-40BC-4B51-B803-6DEB8A2D7481}" type="presOf" srcId="{5199FDAD-B9DC-4D75-BC04-6B0DDAA94633}" destId="{5861570E-66BB-4DB4-A1F3-EE1C1C9AA7E3}" srcOrd="0" destOrd="0" presId="urn:microsoft.com/office/officeart/2005/8/layout/vList2"/>
    <dgm:cxn modelId="{4C285A69-3F89-4BCD-B768-C908562DBDB8}" srcId="{69880805-37D1-4875-9AC1-5C69A488E065}" destId="{D2AD3577-6E36-44AF-BB3B-AB6AFDD20D4C}" srcOrd="0" destOrd="0" parTransId="{A74A3648-C7C5-4F9F-ADD1-40D2A93726E5}" sibTransId="{A02EC86B-502A-4BF9-ACFF-7FC70A032327}"/>
    <dgm:cxn modelId="{DF0F9D6F-7AED-4E0D-AD5E-95D2791DCDB6}" srcId="{5199FDAD-B9DC-4D75-BC04-6B0DDAA94633}" destId="{A0FA58F6-FA69-4527-99D7-388CD8DC0EC6}" srcOrd="1" destOrd="0" parTransId="{FD408479-B0D9-4E24-9548-DC2F6389289C}" sibTransId="{C3758708-B286-47F1-8397-DC999796F102}"/>
    <dgm:cxn modelId="{AF921950-E64D-45B4-B9C8-8EA7D142613F}" srcId="{654F2787-3593-48B8-85AF-2B4101EDBAD6}" destId="{CDFFE0D5-D95F-4A08-A3F8-EB6A0C2BA05F}" srcOrd="0" destOrd="0" parTransId="{91F52533-E5A6-418A-8FD0-31C8E4D320F9}" sibTransId="{23D96CB0-F126-40DD-AA32-F4241E54A755}"/>
    <dgm:cxn modelId="{9DF6265A-1590-414A-AB77-021E1E6B3F90}" type="presOf" srcId="{CDFFE0D5-D95F-4A08-A3F8-EB6A0C2BA05F}" destId="{9A82603A-C5DD-4B2C-B486-C0279CA2C348}" srcOrd="0" destOrd="4" presId="urn:microsoft.com/office/officeart/2005/8/layout/vList2"/>
    <dgm:cxn modelId="{A9276F8D-0823-4BEA-A085-B0839C0EB32A}" srcId="{654F2787-3593-48B8-85AF-2B4101EDBAD6}" destId="{962BBFF9-CBAC-4663-B8D3-6D6CE8C8074F}" srcOrd="1" destOrd="0" parTransId="{86204A8C-8B56-42C8-9A13-18482B245DC1}" sibTransId="{D76D85AF-5BCE-4DFD-977A-1007FB3DE080}"/>
    <dgm:cxn modelId="{0F6F1D8F-8CD6-466D-A045-02AE6C853248}" srcId="{767DB04E-CA7B-4E41-939C-C5312B02DCD3}" destId="{13B849F3-5EA9-488B-83A6-0F2BD85848D1}" srcOrd="1" destOrd="0" parTransId="{E8D529D5-A5A1-4C54-814A-9A3B8A2C212E}" sibTransId="{6DA1DD8D-BB51-44C8-AAEE-2B9BA5C7FCE2}"/>
    <dgm:cxn modelId="{BA966391-677B-43EE-81BA-C9EB40D245AD}" type="presOf" srcId="{032DE378-3014-4180-B0BA-37398A0A6A0D}" destId="{041760B4-D351-437F-97B9-24227543DB45}" srcOrd="0" destOrd="0" presId="urn:microsoft.com/office/officeart/2005/8/layout/vList2"/>
    <dgm:cxn modelId="{B9F31892-56C8-4975-A253-4F61DF1CC26E}" type="presOf" srcId="{D2AD3577-6E36-44AF-BB3B-AB6AFDD20D4C}" destId="{9A82603A-C5DD-4B2C-B486-C0279CA2C348}" srcOrd="0" destOrd="1" presId="urn:microsoft.com/office/officeart/2005/8/layout/vList2"/>
    <dgm:cxn modelId="{7B0D909B-ACB6-4232-8AF3-77B029B0A3F6}" srcId="{767DB04E-CA7B-4E41-939C-C5312B02DCD3}" destId="{3B12F587-79FB-4ED0-86E9-0D58D33D9C4D}" srcOrd="2" destOrd="0" parTransId="{D4CB5FB1-618F-4050-B5FB-A09C7D0F7552}" sibTransId="{EC9DB504-6129-49A4-8548-74395C8D1913}"/>
    <dgm:cxn modelId="{CA17CCA4-C647-4EF7-857E-7E8DA043FA3A}" type="presOf" srcId="{654F2787-3593-48B8-85AF-2B4101EDBAD6}" destId="{9A82603A-C5DD-4B2C-B486-C0279CA2C348}" srcOrd="0" destOrd="3" presId="urn:microsoft.com/office/officeart/2005/8/layout/vList2"/>
    <dgm:cxn modelId="{FC94FEB8-5780-4749-9E35-636B58D2455E}" type="presOf" srcId="{B0E0F369-A2ED-4DD2-909F-9FD454E3FE20}" destId="{9A82603A-C5DD-4B2C-B486-C0279CA2C348}" srcOrd="0" destOrd="2" presId="urn:microsoft.com/office/officeart/2005/8/layout/vList2"/>
    <dgm:cxn modelId="{C476EBBB-8A5E-4034-AACB-BAB6F6E3533D}" srcId="{EDFB6016-BCB4-48D2-A9CA-84430E0D9A4F}" destId="{032DE378-3014-4180-B0BA-37398A0A6A0D}" srcOrd="0" destOrd="0" parTransId="{057C3C58-C9D8-4428-A40A-EB6B934FF020}" sibTransId="{37706DCF-4F63-4BC0-89BA-66E190A970A8}"/>
    <dgm:cxn modelId="{426BD0BC-9A80-4524-859E-2BB5CE4BF7BC}" srcId="{A0FA58F6-FA69-4527-99D7-388CD8DC0EC6}" destId="{69880805-37D1-4875-9AC1-5C69A488E065}" srcOrd="0" destOrd="0" parTransId="{8BA60C6D-5218-4134-AC1C-0DDA7B7E92D0}" sibTransId="{5458E91B-B0DC-4FAD-B5C6-3C0F28BC4ED6}"/>
    <dgm:cxn modelId="{5DD76EBD-8118-4619-9851-8FC945724781}" srcId="{69880805-37D1-4875-9AC1-5C69A488E065}" destId="{B0E0F369-A2ED-4DD2-909F-9FD454E3FE20}" srcOrd="1" destOrd="0" parTransId="{D54341B8-A109-4234-BA98-FCE183EE3C34}" sibTransId="{5AAE2C1A-D666-48D2-945E-A276EBCB00A0}"/>
    <dgm:cxn modelId="{ED8A3BC1-D320-4F11-A770-659B34296A3E}" type="presOf" srcId="{962BBFF9-CBAC-4663-B8D3-6D6CE8C8074F}" destId="{9A82603A-C5DD-4B2C-B486-C0279CA2C348}" srcOrd="0" destOrd="5" presId="urn:microsoft.com/office/officeart/2005/8/layout/vList2"/>
    <dgm:cxn modelId="{B05B1FC9-1831-4822-84B5-08D647251021}" srcId="{767DB04E-CA7B-4E41-939C-C5312B02DCD3}" destId="{6659D555-D508-484C-AF30-4C5012B142CE}" srcOrd="0" destOrd="0" parTransId="{33890F09-14AE-4573-8E67-952DCCC28741}" sibTransId="{9869C4CB-4271-4CAD-A25C-796CB8719208}"/>
    <dgm:cxn modelId="{5A56B3CD-F318-4A92-A7FC-C7A9BC7C3601}" type="presOf" srcId="{EDFB6016-BCB4-48D2-A9CA-84430E0D9A4F}" destId="{65404DF7-1578-44B5-9F36-442CF1A9F4FB}" srcOrd="0" destOrd="0" presId="urn:microsoft.com/office/officeart/2005/8/layout/vList2"/>
    <dgm:cxn modelId="{44F3F2E7-D94B-47A2-B7B7-33ECCB9B0581}" type="presOf" srcId="{A0FA58F6-FA69-4527-99D7-388CD8DC0EC6}" destId="{16A1D976-F5FF-43FB-AD5E-4312B7280F04}" srcOrd="0" destOrd="0" presId="urn:microsoft.com/office/officeart/2005/8/layout/vList2"/>
    <dgm:cxn modelId="{0861D4FA-7037-4DAA-898C-55D7826CB63E}" type="presOf" srcId="{6659D555-D508-484C-AF30-4C5012B142CE}" destId="{862C427F-646B-4FAD-B05B-AFC8A2025530}" srcOrd="0" destOrd="0" presId="urn:microsoft.com/office/officeart/2005/8/layout/vList2"/>
    <dgm:cxn modelId="{A5ACD924-FA90-4458-A445-6A118613DBB5}" type="presParOf" srcId="{5861570E-66BB-4DB4-A1F3-EE1C1C9AA7E3}" destId="{A09CEB13-BD92-4088-A312-1700BCC5882A}" srcOrd="0" destOrd="0" presId="urn:microsoft.com/office/officeart/2005/8/layout/vList2"/>
    <dgm:cxn modelId="{5D1F193D-609D-44CA-B008-29365560629D}" type="presParOf" srcId="{5861570E-66BB-4DB4-A1F3-EE1C1C9AA7E3}" destId="{862C427F-646B-4FAD-B05B-AFC8A2025530}" srcOrd="1" destOrd="0" presId="urn:microsoft.com/office/officeart/2005/8/layout/vList2"/>
    <dgm:cxn modelId="{7025DFAA-4887-4519-9289-DA97A83D48D5}" type="presParOf" srcId="{5861570E-66BB-4DB4-A1F3-EE1C1C9AA7E3}" destId="{16A1D976-F5FF-43FB-AD5E-4312B7280F04}" srcOrd="2" destOrd="0" presId="urn:microsoft.com/office/officeart/2005/8/layout/vList2"/>
    <dgm:cxn modelId="{9C0303B5-D782-4A5F-91F2-9CFB2BA42631}" type="presParOf" srcId="{5861570E-66BB-4DB4-A1F3-EE1C1C9AA7E3}" destId="{9A82603A-C5DD-4B2C-B486-C0279CA2C348}" srcOrd="3" destOrd="0" presId="urn:microsoft.com/office/officeart/2005/8/layout/vList2"/>
    <dgm:cxn modelId="{2F3760E1-C471-49C7-8AE2-999E4E2F4513}" type="presParOf" srcId="{5861570E-66BB-4DB4-A1F3-EE1C1C9AA7E3}" destId="{65404DF7-1578-44B5-9F36-442CF1A9F4FB}" srcOrd="4" destOrd="0" presId="urn:microsoft.com/office/officeart/2005/8/layout/vList2"/>
    <dgm:cxn modelId="{E00FB570-565F-4CBF-99C3-3668DF92A3D2}" type="presParOf" srcId="{5861570E-66BB-4DB4-A1F3-EE1C1C9AA7E3}" destId="{041760B4-D351-437F-97B9-24227543DB4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CEB13-BD92-4088-A312-1700BCC5882A}">
      <dsp:nvSpPr>
        <dsp:cNvPr id="0" name=""/>
        <dsp:cNvSpPr/>
      </dsp:nvSpPr>
      <dsp:spPr>
        <a:xfrm>
          <a:off x="0" y="20390"/>
          <a:ext cx="6513603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00"/>
              </a:solidFill>
            </a:rPr>
            <a:t>Because we can</a:t>
          </a:r>
        </a:p>
      </dsp:txBody>
      <dsp:txXfrm>
        <a:off x="26930" y="47320"/>
        <a:ext cx="6459743" cy="497795"/>
      </dsp:txXfrm>
    </dsp:sp>
    <dsp:sp modelId="{862C427F-646B-4FAD-B05B-AFC8A2025530}">
      <dsp:nvSpPr>
        <dsp:cNvPr id="0" name=""/>
        <dsp:cNvSpPr/>
      </dsp:nvSpPr>
      <dsp:spPr>
        <a:xfrm>
          <a:off x="0" y="572045"/>
          <a:ext cx="6513603" cy="119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The natural of static computational graph gives us the chance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bg1"/>
              </a:solidFill>
            </a:rPr>
            <a:t>Tensors occupies fixed amount of memory.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The computational graph is decided statically (ahead of execution). </a:t>
          </a:r>
        </a:p>
      </dsp:txBody>
      <dsp:txXfrm>
        <a:off x="0" y="572045"/>
        <a:ext cx="6513603" cy="1190250"/>
      </dsp:txXfrm>
    </dsp:sp>
    <dsp:sp modelId="{16A1D976-F5FF-43FB-AD5E-4312B7280F04}">
      <dsp:nvSpPr>
        <dsp:cNvPr id="0" name=""/>
        <dsp:cNvSpPr/>
      </dsp:nvSpPr>
      <dsp:spPr>
        <a:xfrm>
          <a:off x="0" y="1762295"/>
          <a:ext cx="6513603" cy="55165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 val="53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00"/>
              </a:solidFill>
            </a:rPr>
            <a:t>Advantage over pure dynamic memory allocation</a:t>
          </a:r>
        </a:p>
      </dsp:txBody>
      <dsp:txXfrm>
        <a:off x="26930" y="1789225"/>
        <a:ext cx="6459743" cy="497795"/>
      </dsp:txXfrm>
    </dsp:sp>
    <dsp:sp modelId="{9A82603A-C5DD-4B2C-B486-C0279CA2C348}">
      <dsp:nvSpPr>
        <dsp:cNvPr id="0" name=""/>
        <dsp:cNvSpPr/>
      </dsp:nvSpPr>
      <dsp:spPr>
        <a:xfrm>
          <a:off x="0" y="2313950"/>
          <a:ext cx="6513603" cy="261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Pure dynamic memory allocation of operations: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Allocate each time executing a kernel.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Heavy memory management &amp; fragmentation.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bg1"/>
              </a:solidFill>
            </a:rPr>
            <a:t>XLA static memory analysis: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Many memory requirement are grouped up. Each operation fetches its memory by offset, which means it reuses memory from other operations.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Less fragmentation and memory management since it sees full picture.</a:t>
          </a:r>
        </a:p>
      </dsp:txBody>
      <dsp:txXfrm>
        <a:off x="0" y="2313950"/>
        <a:ext cx="6513603" cy="2618550"/>
      </dsp:txXfrm>
    </dsp:sp>
    <dsp:sp modelId="{65404DF7-1578-44B5-9F36-442CF1A9F4FB}">
      <dsp:nvSpPr>
        <dsp:cNvPr id="0" name=""/>
        <dsp:cNvSpPr/>
      </dsp:nvSpPr>
      <dsp:spPr>
        <a:xfrm>
          <a:off x="0" y="4932500"/>
          <a:ext cx="6513603" cy="5516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00"/>
              </a:solidFill>
            </a:rPr>
            <a:t>Limitation:</a:t>
          </a:r>
        </a:p>
      </dsp:txBody>
      <dsp:txXfrm>
        <a:off x="26930" y="4959430"/>
        <a:ext cx="6459743" cy="497795"/>
      </dsp:txXfrm>
    </dsp:sp>
    <dsp:sp modelId="{041760B4-D351-437F-97B9-24227543DB45}">
      <dsp:nvSpPr>
        <dsp:cNvPr id="0" name=""/>
        <dsp:cNvSpPr/>
      </dsp:nvSpPr>
      <dsp:spPr>
        <a:xfrm>
          <a:off x="0" y="5484155"/>
          <a:ext cx="651360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May not apply to dynamic computation graph</a:t>
          </a:r>
        </a:p>
      </dsp:txBody>
      <dsp:txXfrm>
        <a:off x="0" y="5484155"/>
        <a:ext cx="6513603" cy="38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B52C-1631-4B6E-A1AE-A3ADCED3D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FC6A8-E450-45AF-AC0E-C0BED4A5D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6C852-99A9-466A-B934-7B241B57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88C5D-22E5-4E50-B6C6-9663EDF8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67C14-67B0-40A9-8B96-69D3F871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32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C669E-EFDD-42A1-B0CF-5A55FF8D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D44A4-1D7C-4BF9-937D-3B9D4A47F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8CEA-E87B-49DC-A32B-55E48E62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94ACC-BF0C-400C-8C83-BF8CAB611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C259-0C50-4CB3-8609-7434697F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0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8AF630-226F-4C11-AB3A-BDA711614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79347-FA56-430C-8A1F-9AE5D10C6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AECC-6F32-4CF2-AE12-3B18F616F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4B608-A79C-4B0D-AE1C-0530AD4D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F40F6-F7C6-4E63-A57E-B822FE9D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2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87A1-D78B-4BFE-8E38-22FC949B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F31B-CF24-4B7E-B8D0-B85342D29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36A5-C328-4F72-9DEB-F52157027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1039F-E937-43D6-BF8C-B11D7534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6FE2A-CED0-4AF8-8FCE-45EB585A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0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99F6-9573-4D9E-BBBB-742018FA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4E713-D16C-461E-9DEF-C43B97B92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C13FB-DDDE-4403-99E8-511CE473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8C817-480C-4F3E-9C60-F99A9226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590C0-C603-4099-89D2-A6D90AC5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4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ABB5-7F20-4AFA-8C6D-54455136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C50C2-43FB-41F7-9BC7-36E24FADD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4E4AF-7D04-495C-A8D3-5796920BA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E2951-1B7C-4AC3-955B-B1D90A6D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4F35A-B2DA-4AB4-8BC1-C56B255B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25E4B-5EFD-459A-8841-63D503F6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5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3B3F-84DD-45AB-8ED3-56FB8D8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44BEA-ED6D-458D-91E2-DFF967291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35F00-2A3E-4087-BD49-BFE5C019B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C08B2-C96D-4ACE-8973-99E4B398F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CE1AD-DD06-40DD-AFB9-2DE5A1E9F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FA3D0-848E-472B-B265-DA258D36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E9682-218C-41E0-AAF8-B7524A1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AAE4E-5D6B-4BEC-9636-E20086F2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6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D1D0-747F-4FF6-8A8C-82FD9C81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0F81B-2C5A-41A2-BB56-BECFFD48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32089-EE8B-4D81-B9AB-E5F8677C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04E2C-3520-41A4-8AED-34246FBD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99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EA3BF-BC4A-41BF-815D-BA9F6FA2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BB32C-E40C-4A67-96E0-2787A179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5764E-AEE7-4683-B3C3-745D8E4C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5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E345-0F88-4069-97BF-B4840CDF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0E80-53FE-4ADA-B03E-84498312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D7BB1-8AA7-41DF-8207-C2AC5685F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292D4-CF9F-4027-9731-90516274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8A6B5-ADC2-4486-B183-46BC16D3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42600-47ED-49DA-81E2-A6DF90C1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3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50845-7FD7-4FEE-8092-E02D2A36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876A9A-671E-4035-AFB1-2D262542E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5FD2E-53ED-47EA-99AA-59F5CEC75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27898-205E-454F-94D3-C3EABD68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EDD7B-6412-4393-8232-900DA11C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ACE30-7E8D-4D8E-B93F-AF0B200D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0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687D80-A9FD-451C-A235-94CF49DB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92F0-A623-40C7-98B6-5E5DB0FAE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69ED4-7CDE-4EA2-9EC9-9C78CA288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A71CD-5056-4BB2-83D0-6A475B517A6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8AEE6-76CB-4CF5-93DD-081E42D7C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FDAC0-2607-4E23-B591-76FE2A74E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1FDA4-1C63-4583-9FA9-779ACF20F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xla/operation_semantic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velopers.googleblog.com/2017/03/xla-tensorflow-compiled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ensorflow.org/xl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omepages.dcc.ufmg.br/~fernando/classes/dcc888/ementa/slides/StaticSingleAssignment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2679560"/>
            <a:ext cx="7149341" cy="3493574"/>
            <a:chOff x="0" y="19050"/>
            <a:chExt cx="14298683" cy="6987148"/>
          </a:xfrm>
        </p:grpSpPr>
        <p:sp>
          <p:nvSpPr>
            <p:cNvPr id="3" name="TextBox 3"/>
            <p:cNvSpPr txBox="1"/>
            <p:nvPr/>
          </p:nvSpPr>
          <p:spPr>
            <a:xfrm>
              <a:off x="0" y="4799440"/>
              <a:ext cx="9499199" cy="2206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alant Medium"/>
                </a:rPr>
                <a:t>A Case Study:</a:t>
              </a:r>
            </a:p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alant Medium"/>
                </a:rPr>
                <a:t>XLA </a:t>
              </a:r>
              <a:r>
                <a:rPr lang="en-US" sz="3200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alant Medium"/>
                </a:rPr>
                <a:t>BufferAssignment</a:t>
              </a:r>
              <a:endPara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Halant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4298683" cy="4206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90"/>
                </a:lnSpc>
              </a:pPr>
              <a:r>
                <a:rPr lang="en-US" sz="6940" dirty="0">
                  <a:solidFill>
                    <a:srgbClr val="000000"/>
                  </a:solidFill>
                  <a:latin typeface="HK Grotesk Bold"/>
                </a:rPr>
                <a:t>LQHD 023 supplement 2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6126942" y="-802988"/>
            <a:ext cx="6036417" cy="53724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4869781" y="647605"/>
            <a:ext cx="1207493" cy="114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0750996" y="4550066"/>
            <a:ext cx="2526408" cy="241587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380FACA4-0123-455C-ABC0-33CFF3D87AED}"/>
              </a:ext>
            </a:extLst>
          </p:cNvPr>
          <p:cNvSpPr txBox="1"/>
          <p:nvPr/>
        </p:nvSpPr>
        <p:spPr>
          <a:xfrm>
            <a:off x="10118928" y="5619136"/>
            <a:ext cx="14539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Garfee</a:t>
            </a:r>
          </a:p>
          <a:p>
            <a:pPr>
              <a:spcBef>
                <a:spcPct val="0"/>
              </a:spcBef>
            </a:pP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2020.04.07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06C6-4458-4B99-9C90-ED03A645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alias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00EF-377C-425D-964F-C88CD9A39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6924" cy="4351338"/>
          </a:xfrm>
        </p:spPr>
        <p:txBody>
          <a:bodyPr/>
          <a:lstStyle/>
          <a:p>
            <a:r>
              <a:rPr lang="en-US" dirty="0"/>
              <a:t>Alias example: tuple can create alias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0EE61F-37C1-463A-A24E-0183BE7BB0D7}"/>
              </a:ext>
            </a:extLst>
          </p:cNvPr>
          <p:cNvSpPr/>
          <p:nvPr/>
        </p:nvSpPr>
        <p:spPr>
          <a:xfrm>
            <a:off x="7296150" y="15732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499F7-28AE-4C4F-9F69-EC2167AD06B4}"/>
              </a:ext>
            </a:extLst>
          </p:cNvPr>
          <p:cNvSpPr/>
          <p:nvPr/>
        </p:nvSpPr>
        <p:spPr>
          <a:xfrm>
            <a:off x="9258300" y="15541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A90E-79EB-46C8-809C-F0134D23C3E8}"/>
              </a:ext>
            </a:extLst>
          </p:cNvPr>
          <p:cNvSpPr/>
          <p:nvPr/>
        </p:nvSpPr>
        <p:spPr>
          <a:xfrm>
            <a:off x="7381874" y="45019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 = 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C80E31-9D58-4E44-AEDB-5DEDEA011707}"/>
              </a:ext>
            </a:extLst>
          </p:cNvPr>
          <p:cNvSpPr/>
          <p:nvPr/>
        </p:nvSpPr>
        <p:spPr>
          <a:xfrm>
            <a:off x="7296149" y="20970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D74D0-DEEB-4034-9A98-FCCDFB8E836C}"/>
              </a:ext>
            </a:extLst>
          </p:cNvPr>
          <p:cNvSpPr/>
          <p:nvPr/>
        </p:nvSpPr>
        <p:spPr>
          <a:xfrm>
            <a:off x="9258300" y="2097087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3F9380-C6E2-457E-959A-0ACC3E4952F1}"/>
              </a:ext>
            </a:extLst>
          </p:cNvPr>
          <p:cNvSpPr/>
          <p:nvPr/>
        </p:nvSpPr>
        <p:spPr>
          <a:xfrm>
            <a:off x="7962899" y="28269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E87453-9CA0-46FC-B935-A1A418418A50}"/>
              </a:ext>
            </a:extLst>
          </p:cNvPr>
          <p:cNvSpPr/>
          <p:nvPr/>
        </p:nvSpPr>
        <p:spPr>
          <a:xfrm>
            <a:off x="9124948" y="28269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DF757B-0EDC-4069-9C6D-C08CA5058003}"/>
              </a:ext>
            </a:extLst>
          </p:cNvPr>
          <p:cNvSpPr/>
          <p:nvPr/>
        </p:nvSpPr>
        <p:spPr>
          <a:xfrm>
            <a:off x="7372348" y="43439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14C4B0-BB13-40ED-ACCF-925336DF67BE}"/>
              </a:ext>
            </a:extLst>
          </p:cNvPr>
          <p:cNvSpPr/>
          <p:nvPr/>
        </p:nvSpPr>
        <p:spPr>
          <a:xfrm>
            <a:off x="7962899" y="43439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C5E86C-A5C8-49DA-B00C-70227A2BE254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877174" y="22637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D0231B-A8CC-4F65-9741-DADF122A61D4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 flipH="1">
            <a:off x="8762997" y="29936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D8FB8F-BF16-48C9-BB7B-BC795E791975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9410698" y="2254074"/>
            <a:ext cx="428627" cy="57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47CDB0-A671-4FFB-B272-0CB8AC240506}"/>
              </a:ext>
            </a:extLst>
          </p:cNvPr>
          <p:cNvSpPr txBox="1"/>
          <p:nvPr/>
        </p:nvSpPr>
        <p:spPr>
          <a:xfrm>
            <a:off x="9991724" y="27256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CB2CAB-24C0-4EEF-9A12-EF427AD3D821}"/>
              </a:ext>
            </a:extLst>
          </p:cNvPr>
          <p:cNvSpPr/>
          <p:nvPr/>
        </p:nvSpPr>
        <p:spPr>
          <a:xfrm>
            <a:off x="8467721" y="36688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162C4D-0EDC-4E88-9E2A-DCF1EFAC1997}"/>
              </a:ext>
            </a:extLst>
          </p:cNvPr>
          <p:cNvCxnSpPr>
            <a:cxnSpLocks/>
            <a:stCxn id="30" idx="2"/>
            <a:endCxn id="18" idx="0"/>
          </p:cNvCxnSpPr>
          <p:nvPr/>
        </p:nvCxnSpPr>
        <p:spPr>
          <a:xfrm flipH="1">
            <a:off x="8258175" y="38335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363C507-06AC-430E-93D0-B0F0E3EB75E8}"/>
              </a:ext>
            </a:extLst>
          </p:cNvPr>
          <p:cNvSpPr txBox="1"/>
          <p:nvPr/>
        </p:nvSpPr>
        <p:spPr>
          <a:xfrm>
            <a:off x="9305921" y="3566502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6E4592-C89B-43AC-B9EA-ACEF62CDC09D}"/>
              </a:ext>
            </a:extLst>
          </p:cNvPr>
          <p:cNvSpPr/>
          <p:nvPr/>
        </p:nvSpPr>
        <p:spPr>
          <a:xfrm>
            <a:off x="1295398" y="2725622"/>
            <a:ext cx="4600574" cy="24255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</a:t>
            </a:r>
            <a:r>
              <a:rPr lang="en-US" sz="1600" i="1" dirty="0" err="1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XLA_computation</a:t>
            </a:r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(…) {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a = …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b = …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…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c = tuple (a, b)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d = get-tuple-element(c, 1)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…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… = d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2C62A-0A91-46B3-9EFC-FB69A88D5AC7}"/>
              </a:ext>
            </a:extLst>
          </p:cNvPr>
          <p:cNvSpPr txBox="1"/>
          <p:nvPr/>
        </p:nvSpPr>
        <p:spPr>
          <a:xfrm>
            <a:off x="1295398" y="5267325"/>
            <a:ext cx="4667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obvious that, “buffer(d, {})” is an alias of “buffer(b, {})”, from the perspective of buffer they use.</a:t>
            </a:r>
          </a:p>
          <a:p>
            <a:r>
              <a:rPr lang="en-US" i="1" dirty="0"/>
              <a:t>(Note: “buffer(c, {1})” also belongs to this alias set)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512BB0-B4B8-4B62-BC55-D8B6893D2D16}"/>
              </a:ext>
            </a:extLst>
          </p:cNvPr>
          <p:cNvSpPr/>
          <p:nvPr/>
        </p:nvSpPr>
        <p:spPr>
          <a:xfrm>
            <a:off x="6958013" y="5288388"/>
            <a:ext cx="4600574" cy="8717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tuple: </a:t>
            </a: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group in multiple buffers</a:t>
            </a:r>
          </a:p>
          <a:p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get-tuple-element:</a:t>
            </a:r>
            <a:b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</a:br>
            <a:r>
              <a:rPr lang="en-US" sz="1600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fetch buffer piece from tuple by index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2B8D45-AF55-4CED-9C1A-902311C81256}"/>
              </a:ext>
            </a:extLst>
          </p:cNvPr>
          <p:cNvSpPr txBox="1"/>
          <p:nvPr/>
        </p:nvSpPr>
        <p:spPr>
          <a:xfrm>
            <a:off x="6896103" y="6245142"/>
            <a:ext cx="586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more, visit: </a:t>
            </a:r>
            <a:r>
              <a:rPr lang="en-US" i="1" dirty="0">
                <a:hlinkClick r:id="rId2"/>
              </a:rPr>
              <a:t>https://www.tensorflow.org/xla/operation_semantics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2416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AA2D-CFFC-44CF-B6A4-90CEDE0A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alias analysis in XLA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8760-453D-4D36-A718-937DD2D3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5149" cy="4351338"/>
          </a:xfrm>
        </p:spPr>
        <p:txBody>
          <a:bodyPr>
            <a:normAutofit/>
          </a:bodyPr>
          <a:lstStyle/>
          <a:p>
            <a:r>
              <a:rPr lang="en-US" dirty="0"/>
              <a:t>Alias Analysis in XLA</a:t>
            </a:r>
          </a:p>
          <a:p>
            <a:pPr lvl="1"/>
            <a:r>
              <a:rPr lang="en-US" dirty="0"/>
              <a:t>First, define all the </a:t>
            </a:r>
            <a:r>
              <a:rPr lang="en-US" b="1" i="1" dirty="0"/>
              <a:t>logical buffers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logical buffer</a:t>
            </a:r>
            <a:r>
              <a:rPr lang="en-US" dirty="0"/>
              <a:t> is a buffer instance.</a:t>
            </a:r>
          </a:p>
          <a:p>
            <a:pPr lvl="2"/>
            <a:r>
              <a:rPr lang="en-US" dirty="0"/>
              <a:t>A simple scan (in topological order) creates </a:t>
            </a:r>
            <a:r>
              <a:rPr lang="en-US" i="1" dirty="0"/>
              <a:t>logical buffer </a:t>
            </a:r>
            <a:r>
              <a:rPr lang="en-US" dirty="0"/>
              <a:t>for each instruction.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6C244-2144-49F2-8830-544A111A0551}"/>
              </a:ext>
            </a:extLst>
          </p:cNvPr>
          <p:cNvSpPr/>
          <p:nvPr/>
        </p:nvSpPr>
        <p:spPr>
          <a:xfrm>
            <a:off x="7296150" y="15732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4C9D32-1363-4DEB-AB52-A8A269330A39}"/>
              </a:ext>
            </a:extLst>
          </p:cNvPr>
          <p:cNvSpPr/>
          <p:nvPr/>
        </p:nvSpPr>
        <p:spPr>
          <a:xfrm>
            <a:off x="9258300" y="15541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8B3A3-8EA8-4BDD-91CA-42756A0D30F6}"/>
              </a:ext>
            </a:extLst>
          </p:cNvPr>
          <p:cNvSpPr/>
          <p:nvPr/>
        </p:nvSpPr>
        <p:spPr>
          <a:xfrm>
            <a:off x="7381874" y="45019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 = 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876521-CD10-4F63-BE7D-387277DCD5BA}"/>
              </a:ext>
            </a:extLst>
          </p:cNvPr>
          <p:cNvSpPr/>
          <p:nvPr/>
        </p:nvSpPr>
        <p:spPr>
          <a:xfrm>
            <a:off x="7296149" y="20970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0F9F5F-EA5C-4934-81B7-20FDFC5FE017}"/>
              </a:ext>
            </a:extLst>
          </p:cNvPr>
          <p:cNvSpPr/>
          <p:nvPr/>
        </p:nvSpPr>
        <p:spPr>
          <a:xfrm>
            <a:off x="7962899" y="28269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436031-AD61-4AA1-9E24-00AC67A900CC}"/>
              </a:ext>
            </a:extLst>
          </p:cNvPr>
          <p:cNvSpPr/>
          <p:nvPr/>
        </p:nvSpPr>
        <p:spPr>
          <a:xfrm>
            <a:off x="9124948" y="28269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C47F49-0788-40F2-B3A3-EDFD56F2969D}"/>
              </a:ext>
            </a:extLst>
          </p:cNvPr>
          <p:cNvSpPr/>
          <p:nvPr/>
        </p:nvSpPr>
        <p:spPr>
          <a:xfrm>
            <a:off x="7372348" y="43439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FB63B9-9FD2-40BC-9134-F1E4AD99B761}"/>
              </a:ext>
            </a:extLst>
          </p:cNvPr>
          <p:cNvSpPr/>
          <p:nvPr/>
        </p:nvSpPr>
        <p:spPr>
          <a:xfrm>
            <a:off x="7962899" y="43439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156717-D580-42E3-91E6-4A60C685A676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7877174" y="22637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FC752F-5AB2-46B4-9761-1A56690F6FAB}"/>
              </a:ext>
            </a:extLst>
          </p:cNvPr>
          <p:cNvCxnSpPr>
            <a:cxnSpLocks/>
            <a:stCxn id="32" idx="2"/>
            <a:endCxn id="39" idx="0"/>
          </p:cNvCxnSpPr>
          <p:nvPr/>
        </p:nvCxnSpPr>
        <p:spPr>
          <a:xfrm flipH="1">
            <a:off x="8762997" y="29936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577A86-B7C7-4A6B-8F2B-80280857A01C}"/>
              </a:ext>
            </a:extLst>
          </p:cNvPr>
          <p:cNvCxnSpPr>
            <a:cxnSpLocks/>
            <a:stCxn id="42" idx="2"/>
            <a:endCxn id="32" idx="0"/>
          </p:cNvCxnSpPr>
          <p:nvPr/>
        </p:nvCxnSpPr>
        <p:spPr>
          <a:xfrm flipH="1">
            <a:off x="9410698" y="2254074"/>
            <a:ext cx="428627" cy="57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91A2AFA-68FE-4DE0-A95C-58F272075BF5}"/>
              </a:ext>
            </a:extLst>
          </p:cNvPr>
          <p:cNvSpPr txBox="1"/>
          <p:nvPr/>
        </p:nvSpPr>
        <p:spPr>
          <a:xfrm>
            <a:off x="9991724" y="27256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FAEB0-F5D5-49EE-BBF1-19A81A148F4E}"/>
              </a:ext>
            </a:extLst>
          </p:cNvPr>
          <p:cNvSpPr/>
          <p:nvPr/>
        </p:nvSpPr>
        <p:spPr>
          <a:xfrm>
            <a:off x="8467721" y="36688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958C94-6F72-41B4-A353-EC112A40F766}"/>
              </a:ext>
            </a:extLst>
          </p:cNvPr>
          <p:cNvCxnSpPr>
            <a:cxnSpLocks/>
            <a:stCxn id="39" idx="2"/>
            <a:endCxn id="34" idx="0"/>
          </p:cNvCxnSpPr>
          <p:nvPr/>
        </p:nvCxnSpPr>
        <p:spPr>
          <a:xfrm flipH="1">
            <a:off x="8258175" y="38335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D1ABCD-5317-4BCE-8DD6-9F7F4A9D20F8}"/>
              </a:ext>
            </a:extLst>
          </p:cNvPr>
          <p:cNvSpPr txBox="1"/>
          <p:nvPr/>
        </p:nvSpPr>
        <p:spPr>
          <a:xfrm>
            <a:off x="9305921" y="3566502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58D573-7C8C-408D-A8E0-E9E2BBAAD02D}"/>
              </a:ext>
            </a:extLst>
          </p:cNvPr>
          <p:cNvSpPr txBox="1"/>
          <p:nvPr/>
        </p:nvSpPr>
        <p:spPr>
          <a:xfrm>
            <a:off x="6913349" y="5419725"/>
            <a:ext cx="4735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Buffer aliases:</a:t>
            </a:r>
          </a:p>
          <a:p>
            <a:r>
              <a:rPr lang="en-US" dirty="0"/>
              <a:t>Buffer(a, {}) : [ (a, {}) ]</a:t>
            </a:r>
          </a:p>
          <a:p>
            <a:r>
              <a:rPr lang="en-US" dirty="0"/>
              <a:t>Buffer(b, {}) : [ (b, {}) ]</a:t>
            </a:r>
          </a:p>
          <a:p>
            <a:r>
              <a:rPr lang="en-US" dirty="0"/>
              <a:t>Buffer(c, {}) : [ (c,</a:t>
            </a:r>
            <a:r>
              <a:rPr lang="zh-CN" altLang="en-US" dirty="0"/>
              <a:t> </a:t>
            </a:r>
            <a:r>
              <a:rPr lang="en-US" altLang="zh-CN" dirty="0"/>
              <a:t>{})]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883EF3-4A55-41D1-A7A2-2D30D1A3A344}"/>
              </a:ext>
            </a:extLst>
          </p:cNvPr>
          <p:cNvSpPr txBox="1"/>
          <p:nvPr/>
        </p:nvSpPr>
        <p:spPr>
          <a:xfrm>
            <a:off x="1209678" y="4493114"/>
            <a:ext cx="5476872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Notice here, it defines that “get-tuple-element” do not generate logical buffer</a:t>
            </a:r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485FC13D-BA8C-4FF1-A4B0-7F166F0B19A5}"/>
              </a:ext>
            </a:extLst>
          </p:cNvPr>
          <p:cNvSpPr/>
          <p:nvPr/>
        </p:nvSpPr>
        <p:spPr>
          <a:xfrm rot="3884049">
            <a:off x="7280813" y="3300679"/>
            <a:ext cx="344843" cy="1619433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58A36B-DE73-42D1-8E7D-7468E3B10C7D}"/>
              </a:ext>
            </a:extLst>
          </p:cNvPr>
          <p:cNvSpPr/>
          <p:nvPr/>
        </p:nvSpPr>
        <p:spPr>
          <a:xfrm>
            <a:off x="9258300" y="2097087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6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92463BC-159D-49E4-8CC8-59A1BBFC6860}"/>
              </a:ext>
            </a:extLst>
          </p:cNvPr>
          <p:cNvSpPr/>
          <p:nvPr/>
        </p:nvSpPr>
        <p:spPr>
          <a:xfrm>
            <a:off x="9258300" y="2097087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9AA2D-CFFC-44CF-B6A4-90CEDE0A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alias analysis in XLA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8760-453D-4D36-A718-937DD2D3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5149" cy="4351338"/>
          </a:xfrm>
        </p:spPr>
        <p:txBody>
          <a:bodyPr>
            <a:normAutofit/>
          </a:bodyPr>
          <a:lstStyle/>
          <a:p>
            <a:r>
              <a:rPr lang="en-US" dirty="0"/>
              <a:t>Alias Analysis in XLA</a:t>
            </a:r>
          </a:p>
          <a:p>
            <a:pPr lvl="1"/>
            <a:r>
              <a:rPr lang="en-US" dirty="0"/>
              <a:t>First, define all the </a:t>
            </a:r>
            <a:r>
              <a:rPr lang="en-US" i="1" dirty="0"/>
              <a:t>logical buffers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logical buffer</a:t>
            </a:r>
            <a:r>
              <a:rPr lang="en-US" dirty="0"/>
              <a:t> is a buffer instance.</a:t>
            </a:r>
          </a:p>
          <a:p>
            <a:pPr lvl="2"/>
            <a:r>
              <a:rPr lang="en-US" dirty="0"/>
              <a:t>A simple linear scan (in topological order) creates </a:t>
            </a:r>
            <a:r>
              <a:rPr lang="en-US" i="1" dirty="0"/>
              <a:t>logical buffer</a:t>
            </a:r>
            <a:r>
              <a:rPr lang="en-US" dirty="0"/>
              <a:t> for each instruction. </a:t>
            </a:r>
          </a:p>
          <a:p>
            <a:pPr lvl="1"/>
            <a:r>
              <a:rPr lang="en-US" dirty="0"/>
              <a:t>Instruction-wise alias creation</a:t>
            </a:r>
          </a:p>
          <a:p>
            <a:pPr lvl="2"/>
            <a:r>
              <a:rPr lang="en-US" dirty="0"/>
              <a:t>The </a:t>
            </a:r>
            <a:r>
              <a:rPr lang="en-US" i="1" dirty="0"/>
              <a:t>Def-Use</a:t>
            </a:r>
            <a:r>
              <a:rPr lang="en-US" dirty="0"/>
              <a:t> relationship is explicit. </a:t>
            </a:r>
          </a:p>
          <a:p>
            <a:pPr lvl="2"/>
            <a:r>
              <a:rPr lang="en-US" dirty="0"/>
              <a:t>The alias relationship can be searched using </a:t>
            </a:r>
            <a:r>
              <a:rPr lang="en-US" i="1" dirty="0"/>
              <a:t>DU/UD</a:t>
            </a:r>
            <a:r>
              <a:rPr lang="en-US" dirty="0"/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6C244-2144-49F2-8830-544A111A0551}"/>
              </a:ext>
            </a:extLst>
          </p:cNvPr>
          <p:cNvSpPr/>
          <p:nvPr/>
        </p:nvSpPr>
        <p:spPr>
          <a:xfrm>
            <a:off x="7296150" y="15732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4C9D32-1363-4DEB-AB52-A8A269330A39}"/>
              </a:ext>
            </a:extLst>
          </p:cNvPr>
          <p:cNvSpPr/>
          <p:nvPr/>
        </p:nvSpPr>
        <p:spPr>
          <a:xfrm>
            <a:off x="9258300" y="15541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8B3A3-8EA8-4BDD-91CA-42756A0D30F6}"/>
              </a:ext>
            </a:extLst>
          </p:cNvPr>
          <p:cNvSpPr/>
          <p:nvPr/>
        </p:nvSpPr>
        <p:spPr>
          <a:xfrm>
            <a:off x="7381874" y="45019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 = 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876521-CD10-4F63-BE7D-387277DCD5BA}"/>
              </a:ext>
            </a:extLst>
          </p:cNvPr>
          <p:cNvSpPr/>
          <p:nvPr/>
        </p:nvSpPr>
        <p:spPr>
          <a:xfrm>
            <a:off x="7296149" y="20970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0F9F5F-EA5C-4934-81B7-20FDFC5FE017}"/>
              </a:ext>
            </a:extLst>
          </p:cNvPr>
          <p:cNvSpPr/>
          <p:nvPr/>
        </p:nvSpPr>
        <p:spPr>
          <a:xfrm>
            <a:off x="7962899" y="28269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436031-AD61-4AA1-9E24-00AC67A900CC}"/>
              </a:ext>
            </a:extLst>
          </p:cNvPr>
          <p:cNvSpPr/>
          <p:nvPr/>
        </p:nvSpPr>
        <p:spPr>
          <a:xfrm>
            <a:off x="9124948" y="28269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C47F49-0788-40F2-B3A3-EDFD56F2969D}"/>
              </a:ext>
            </a:extLst>
          </p:cNvPr>
          <p:cNvSpPr/>
          <p:nvPr/>
        </p:nvSpPr>
        <p:spPr>
          <a:xfrm>
            <a:off x="7372348" y="43439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FB63B9-9FD2-40BC-9134-F1E4AD99B761}"/>
              </a:ext>
            </a:extLst>
          </p:cNvPr>
          <p:cNvSpPr/>
          <p:nvPr/>
        </p:nvSpPr>
        <p:spPr>
          <a:xfrm>
            <a:off x="7962899" y="43439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156717-D580-42E3-91E6-4A60C685A676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7877174" y="22637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FC752F-5AB2-46B4-9761-1A56690F6FAB}"/>
              </a:ext>
            </a:extLst>
          </p:cNvPr>
          <p:cNvCxnSpPr>
            <a:cxnSpLocks/>
            <a:stCxn id="32" idx="2"/>
            <a:endCxn id="39" idx="0"/>
          </p:cNvCxnSpPr>
          <p:nvPr/>
        </p:nvCxnSpPr>
        <p:spPr>
          <a:xfrm flipH="1">
            <a:off x="8762997" y="29936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577A86-B7C7-4A6B-8F2B-80280857A01C}"/>
              </a:ext>
            </a:extLst>
          </p:cNvPr>
          <p:cNvCxnSpPr>
            <a:cxnSpLocks/>
            <a:stCxn id="24" idx="2"/>
            <a:endCxn id="32" idx="0"/>
          </p:cNvCxnSpPr>
          <p:nvPr/>
        </p:nvCxnSpPr>
        <p:spPr>
          <a:xfrm flipH="1">
            <a:off x="9410698" y="2254074"/>
            <a:ext cx="428627" cy="57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91A2AFA-68FE-4DE0-A95C-58F272075BF5}"/>
              </a:ext>
            </a:extLst>
          </p:cNvPr>
          <p:cNvSpPr txBox="1"/>
          <p:nvPr/>
        </p:nvSpPr>
        <p:spPr>
          <a:xfrm>
            <a:off x="9991724" y="27256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FAEB0-F5D5-49EE-BBF1-19A81A148F4E}"/>
              </a:ext>
            </a:extLst>
          </p:cNvPr>
          <p:cNvSpPr/>
          <p:nvPr/>
        </p:nvSpPr>
        <p:spPr>
          <a:xfrm>
            <a:off x="8467721" y="36688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958C94-6F72-41B4-A353-EC112A40F766}"/>
              </a:ext>
            </a:extLst>
          </p:cNvPr>
          <p:cNvCxnSpPr>
            <a:cxnSpLocks/>
            <a:stCxn id="39" idx="2"/>
            <a:endCxn id="34" idx="0"/>
          </p:cNvCxnSpPr>
          <p:nvPr/>
        </p:nvCxnSpPr>
        <p:spPr>
          <a:xfrm flipH="1">
            <a:off x="8258175" y="38335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D1ABCD-5317-4BCE-8DD6-9F7F4A9D20F8}"/>
              </a:ext>
            </a:extLst>
          </p:cNvPr>
          <p:cNvSpPr txBox="1"/>
          <p:nvPr/>
        </p:nvSpPr>
        <p:spPr>
          <a:xfrm>
            <a:off x="9305921" y="3566502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153905AC-64B6-49E6-B754-3115F4A74B3D}"/>
              </a:ext>
            </a:extLst>
          </p:cNvPr>
          <p:cNvSpPr/>
          <p:nvPr/>
        </p:nvSpPr>
        <p:spPr>
          <a:xfrm rot="18407652">
            <a:off x="10454186" y="1805886"/>
            <a:ext cx="256175" cy="1055058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58D573-7C8C-408D-A8E0-E9E2BBAAD02D}"/>
              </a:ext>
            </a:extLst>
          </p:cNvPr>
          <p:cNvSpPr txBox="1"/>
          <p:nvPr/>
        </p:nvSpPr>
        <p:spPr>
          <a:xfrm>
            <a:off x="6913349" y="5419725"/>
            <a:ext cx="4735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Buffer aliases:</a:t>
            </a:r>
          </a:p>
          <a:p>
            <a:r>
              <a:rPr lang="en-US" dirty="0"/>
              <a:t>Buffer(a, {}) : [ </a:t>
            </a:r>
            <a:r>
              <a:rPr lang="en-US" b="1" dirty="0"/>
              <a:t>(c, {0})</a:t>
            </a:r>
            <a:r>
              <a:rPr lang="en-US" dirty="0"/>
              <a:t>, (a, {}) ]</a:t>
            </a:r>
          </a:p>
          <a:p>
            <a:r>
              <a:rPr lang="en-US" dirty="0"/>
              <a:t>Buffer(b, {}) : [ </a:t>
            </a:r>
            <a:r>
              <a:rPr lang="en-US" b="1" dirty="0"/>
              <a:t>(c, {1})</a:t>
            </a:r>
            <a:r>
              <a:rPr lang="en-US" dirty="0"/>
              <a:t>, (b, {}) ]</a:t>
            </a:r>
          </a:p>
          <a:p>
            <a:r>
              <a:rPr lang="en-US" dirty="0"/>
              <a:t>Buffer(c, {}) : [ (c,</a:t>
            </a:r>
            <a:r>
              <a:rPr lang="zh-CN" altLang="en-US" dirty="0"/>
              <a:t> </a:t>
            </a:r>
            <a:r>
              <a:rPr lang="en-US" altLang="zh-CN" dirty="0"/>
              <a:t>{})]</a:t>
            </a:r>
            <a:endParaRPr lang="en-US" dirty="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1D6E707C-10B2-4F80-9EF1-3B08B6558EDB}"/>
              </a:ext>
            </a:extLst>
          </p:cNvPr>
          <p:cNvSpPr/>
          <p:nvPr/>
        </p:nvSpPr>
        <p:spPr>
          <a:xfrm rot="17223059">
            <a:off x="9075549" y="1617660"/>
            <a:ext cx="239581" cy="1763778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AA2D-CFFC-44CF-B6A4-90CEDE0A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alias analysis in XLA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8760-453D-4D36-A718-937DD2D3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5149" cy="4351338"/>
          </a:xfrm>
        </p:spPr>
        <p:txBody>
          <a:bodyPr>
            <a:normAutofit/>
          </a:bodyPr>
          <a:lstStyle/>
          <a:p>
            <a:r>
              <a:rPr lang="en-US" dirty="0"/>
              <a:t>Alias Analysis in XLA</a:t>
            </a:r>
          </a:p>
          <a:p>
            <a:pPr lvl="1"/>
            <a:r>
              <a:rPr lang="en-US" dirty="0"/>
              <a:t>First, define all the </a:t>
            </a:r>
            <a:r>
              <a:rPr lang="en-US" i="1" dirty="0"/>
              <a:t>logical buffers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logical buffer</a:t>
            </a:r>
            <a:r>
              <a:rPr lang="en-US" dirty="0"/>
              <a:t> is a buffer instance.</a:t>
            </a:r>
          </a:p>
          <a:p>
            <a:pPr lvl="2"/>
            <a:r>
              <a:rPr lang="en-US" dirty="0"/>
              <a:t>A simple linear scan (in topological order) creates </a:t>
            </a:r>
            <a:r>
              <a:rPr lang="en-US" i="1" dirty="0"/>
              <a:t>logical buffer </a:t>
            </a:r>
            <a:r>
              <a:rPr lang="en-US" dirty="0"/>
              <a:t>for each instruction. </a:t>
            </a:r>
          </a:p>
          <a:p>
            <a:pPr lvl="1"/>
            <a:r>
              <a:rPr lang="en-US" dirty="0"/>
              <a:t>Instruction-wise alias creation</a:t>
            </a:r>
          </a:p>
          <a:p>
            <a:pPr lvl="2"/>
            <a:r>
              <a:rPr lang="en-US" dirty="0"/>
              <a:t>The </a:t>
            </a:r>
            <a:r>
              <a:rPr lang="en-US" i="1" dirty="0"/>
              <a:t>Def-Use</a:t>
            </a:r>
            <a:r>
              <a:rPr lang="en-US" dirty="0"/>
              <a:t> relationship is explicit. </a:t>
            </a:r>
          </a:p>
          <a:p>
            <a:pPr lvl="2"/>
            <a:r>
              <a:rPr lang="en-US" dirty="0"/>
              <a:t>The alias relationship can be searched using </a:t>
            </a:r>
            <a:r>
              <a:rPr lang="en-US" i="1" dirty="0"/>
              <a:t>DU/UD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Following a topological order and do it iteratively</a:t>
            </a:r>
          </a:p>
          <a:p>
            <a:pPr lvl="3"/>
            <a:r>
              <a:rPr lang="en-US" dirty="0"/>
              <a:t>Without considering any loop, the analysis will reach a fixed point quickly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6C244-2144-49F2-8830-544A111A0551}"/>
              </a:ext>
            </a:extLst>
          </p:cNvPr>
          <p:cNvSpPr/>
          <p:nvPr/>
        </p:nvSpPr>
        <p:spPr>
          <a:xfrm>
            <a:off x="7296150" y="15732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4C9D32-1363-4DEB-AB52-A8A269330A39}"/>
              </a:ext>
            </a:extLst>
          </p:cNvPr>
          <p:cNvSpPr/>
          <p:nvPr/>
        </p:nvSpPr>
        <p:spPr>
          <a:xfrm>
            <a:off x="9258300" y="15541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8B3A3-8EA8-4BDD-91CA-42756A0D30F6}"/>
              </a:ext>
            </a:extLst>
          </p:cNvPr>
          <p:cNvSpPr/>
          <p:nvPr/>
        </p:nvSpPr>
        <p:spPr>
          <a:xfrm>
            <a:off x="7381874" y="45019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 = 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876521-CD10-4F63-BE7D-387277DCD5BA}"/>
              </a:ext>
            </a:extLst>
          </p:cNvPr>
          <p:cNvSpPr/>
          <p:nvPr/>
        </p:nvSpPr>
        <p:spPr>
          <a:xfrm>
            <a:off x="7296149" y="20970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0F9F5F-EA5C-4934-81B7-20FDFC5FE017}"/>
              </a:ext>
            </a:extLst>
          </p:cNvPr>
          <p:cNvSpPr/>
          <p:nvPr/>
        </p:nvSpPr>
        <p:spPr>
          <a:xfrm>
            <a:off x="7962899" y="28269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436031-AD61-4AA1-9E24-00AC67A900CC}"/>
              </a:ext>
            </a:extLst>
          </p:cNvPr>
          <p:cNvSpPr/>
          <p:nvPr/>
        </p:nvSpPr>
        <p:spPr>
          <a:xfrm>
            <a:off x="9124948" y="28269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C47F49-0788-40F2-B3A3-EDFD56F2969D}"/>
              </a:ext>
            </a:extLst>
          </p:cNvPr>
          <p:cNvSpPr/>
          <p:nvPr/>
        </p:nvSpPr>
        <p:spPr>
          <a:xfrm>
            <a:off x="7372348" y="43439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FB63B9-9FD2-40BC-9134-F1E4AD99B761}"/>
              </a:ext>
            </a:extLst>
          </p:cNvPr>
          <p:cNvSpPr/>
          <p:nvPr/>
        </p:nvSpPr>
        <p:spPr>
          <a:xfrm>
            <a:off x="7962899" y="43439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156717-D580-42E3-91E6-4A60C685A676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7877174" y="22637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FC752F-5AB2-46B4-9761-1A56690F6FAB}"/>
              </a:ext>
            </a:extLst>
          </p:cNvPr>
          <p:cNvCxnSpPr>
            <a:cxnSpLocks/>
            <a:stCxn id="32" idx="2"/>
            <a:endCxn id="39" idx="0"/>
          </p:cNvCxnSpPr>
          <p:nvPr/>
        </p:nvCxnSpPr>
        <p:spPr>
          <a:xfrm flipH="1">
            <a:off x="8762997" y="29936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577A86-B7C7-4A6B-8F2B-80280857A01C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 flipH="1">
            <a:off x="9410698" y="2254074"/>
            <a:ext cx="428627" cy="57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91A2AFA-68FE-4DE0-A95C-58F272075BF5}"/>
              </a:ext>
            </a:extLst>
          </p:cNvPr>
          <p:cNvSpPr txBox="1"/>
          <p:nvPr/>
        </p:nvSpPr>
        <p:spPr>
          <a:xfrm>
            <a:off x="9991724" y="27256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FAEB0-F5D5-49EE-BBF1-19A81A148F4E}"/>
              </a:ext>
            </a:extLst>
          </p:cNvPr>
          <p:cNvSpPr/>
          <p:nvPr/>
        </p:nvSpPr>
        <p:spPr>
          <a:xfrm>
            <a:off x="8467721" y="36688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958C94-6F72-41B4-A353-EC112A40F766}"/>
              </a:ext>
            </a:extLst>
          </p:cNvPr>
          <p:cNvCxnSpPr>
            <a:cxnSpLocks/>
            <a:stCxn id="39" idx="2"/>
            <a:endCxn id="34" idx="0"/>
          </p:cNvCxnSpPr>
          <p:nvPr/>
        </p:nvCxnSpPr>
        <p:spPr>
          <a:xfrm flipH="1">
            <a:off x="8258175" y="38335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D1ABCD-5317-4BCE-8DD6-9F7F4A9D20F8}"/>
              </a:ext>
            </a:extLst>
          </p:cNvPr>
          <p:cNvSpPr txBox="1"/>
          <p:nvPr/>
        </p:nvSpPr>
        <p:spPr>
          <a:xfrm>
            <a:off x="9305921" y="3566502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DF266467-C69B-4ABE-97F4-8302554BD548}"/>
              </a:ext>
            </a:extLst>
          </p:cNvPr>
          <p:cNvSpPr/>
          <p:nvPr/>
        </p:nvSpPr>
        <p:spPr>
          <a:xfrm rot="19899538">
            <a:off x="11372215" y="2998511"/>
            <a:ext cx="309566" cy="675180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58D573-7C8C-408D-A8E0-E9E2BBAAD02D}"/>
              </a:ext>
            </a:extLst>
          </p:cNvPr>
          <p:cNvSpPr txBox="1"/>
          <p:nvPr/>
        </p:nvSpPr>
        <p:spPr>
          <a:xfrm>
            <a:off x="6913349" y="5419725"/>
            <a:ext cx="4735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Buffer aliases:</a:t>
            </a:r>
          </a:p>
          <a:p>
            <a:r>
              <a:rPr lang="en-US" dirty="0"/>
              <a:t>Buffer(a, {}) : [ (c, {0}), (a, {}) ]</a:t>
            </a:r>
          </a:p>
          <a:p>
            <a:r>
              <a:rPr lang="en-US" dirty="0"/>
              <a:t>Buffer(b, {}) : [ (c, {1}), (b, {}), </a:t>
            </a:r>
            <a:r>
              <a:rPr lang="en-US" b="1" dirty="0"/>
              <a:t>(d, {}) </a:t>
            </a:r>
            <a:r>
              <a:rPr lang="en-US" dirty="0"/>
              <a:t>]</a:t>
            </a:r>
          </a:p>
          <a:p>
            <a:r>
              <a:rPr lang="en-US" dirty="0"/>
              <a:t>Buffer(c, {}) : [ (c,</a:t>
            </a:r>
            <a:r>
              <a:rPr lang="zh-CN" altLang="en-US" dirty="0"/>
              <a:t> </a:t>
            </a:r>
            <a:r>
              <a:rPr lang="en-US" altLang="zh-CN" dirty="0"/>
              <a:t>{})]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4341C-B4F1-4FCF-807C-963A64E2A4F4}"/>
              </a:ext>
            </a:extLst>
          </p:cNvPr>
          <p:cNvSpPr/>
          <p:nvPr/>
        </p:nvSpPr>
        <p:spPr>
          <a:xfrm>
            <a:off x="9258300" y="2097087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AA2D-CFFC-44CF-B6A4-90CEDE0A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alias analysis in XLA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8760-453D-4D36-A718-937DD2D3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5149" cy="4351338"/>
          </a:xfrm>
        </p:spPr>
        <p:txBody>
          <a:bodyPr>
            <a:normAutofit/>
          </a:bodyPr>
          <a:lstStyle/>
          <a:p>
            <a:r>
              <a:rPr lang="en-US" dirty="0"/>
              <a:t>Alias Analysis in XLA</a:t>
            </a:r>
          </a:p>
          <a:p>
            <a:pPr lvl="1"/>
            <a:r>
              <a:rPr lang="en-US" dirty="0"/>
              <a:t>Finally, populate the point-to mapping and buffer-alias mapping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6C244-2144-49F2-8830-544A111A0551}"/>
              </a:ext>
            </a:extLst>
          </p:cNvPr>
          <p:cNvSpPr/>
          <p:nvPr/>
        </p:nvSpPr>
        <p:spPr>
          <a:xfrm>
            <a:off x="7296150" y="15732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4C9D32-1363-4DEB-AB52-A8A269330A39}"/>
              </a:ext>
            </a:extLst>
          </p:cNvPr>
          <p:cNvSpPr/>
          <p:nvPr/>
        </p:nvSpPr>
        <p:spPr>
          <a:xfrm>
            <a:off x="9258300" y="15541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8B3A3-8EA8-4BDD-91CA-42756A0D30F6}"/>
              </a:ext>
            </a:extLst>
          </p:cNvPr>
          <p:cNvSpPr/>
          <p:nvPr/>
        </p:nvSpPr>
        <p:spPr>
          <a:xfrm>
            <a:off x="7381874" y="45019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 = 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876521-CD10-4F63-BE7D-387277DCD5BA}"/>
              </a:ext>
            </a:extLst>
          </p:cNvPr>
          <p:cNvSpPr/>
          <p:nvPr/>
        </p:nvSpPr>
        <p:spPr>
          <a:xfrm>
            <a:off x="7296149" y="20970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0F9F5F-EA5C-4934-81B7-20FDFC5FE017}"/>
              </a:ext>
            </a:extLst>
          </p:cNvPr>
          <p:cNvSpPr/>
          <p:nvPr/>
        </p:nvSpPr>
        <p:spPr>
          <a:xfrm>
            <a:off x="7962899" y="28269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436031-AD61-4AA1-9E24-00AC67A900CC}"/>
              </a:ext>
            </a:extLst>
          </p:cNvPr>
          <p:cNvSpPr/>
          <p:nvPr/>
        </p:nvSpPr>
        <p:spPr>
          <a:xfrm>
            <a:off x="9124948" y="28269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C47F49-0788-40F2-B3A3-EDFD56F2969D}"/>
              </a:ext>
            </a:extLst>
          </p:cNvPr>
          <p:cNvSpPr/>
          <p:nvPr/>
        </p:nvSpPr>
        <p:spPr>
          <a:xfrm>
            <a:off x="7372348" y="43439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FB63B9-9FD2-40BC-9134-F1E4AD99B761}"/>
              </a:ext>
            </a:extLst>
          </p:cNvPr>
          <p:cNvSpPr/>
          <p:nvPr/>
        </p:nvSpPr>
        <p:spPr>
          <a:xfrm>
            <a:off x="7962899" y="43439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156717-D580-42E3-91E6-4A60C685A676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7877174" y="22637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FC752F-5AB2-46B4-9761-1A56690F6FAB}"/>
              </a:ext>
            </a:extLst>
          </p:cNvPr>
          <p:cNvCxnSpPr>
            <a:cxnSpLocks/>
            <a:stCxn id="32" idx="2"/>
            <a:endCxn id="39" idx="0"/>
          </p:cNvCxnSpPr>
          <p:nvPr/>
        </p:nvCxnSpPr>
        <p:spPr>
          <a:xfrm flipH="1">
            <a:off x="8762997" y="29936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577A86-B7C7-4A6B-8F2B-80280857A01C}"/>
              </a:ext>
            </a:extLst>
          </p:cNvPr>
          <p:cNvCxnSpPr>
            <a:cxnSpLocks/>
            <a:stCxn id="42" idx="2"/>
            <a:endCxn id="32" idx="0"/>
          </p:cNvCxnSpPr>
          <p:nvPr/>
        </p:nvCxnSpPr>
        <p:spPr>
          <a:xfrm flipH="1">
            <a:off x="9410698" y="2254074"/>
            <a:ext cx="428627" cy="57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91A2AFA-68FE-4DE0-A95C-58F272075BF5}"/>
              </a:ext>
            </a:extLst>
          </p:cNvPr>
          <p:cNvSpPr txBox="1"/>
          <p:nvPr/>
        </p:nvSpPr>
        <p:spPr>
          <a:xfrm>
            <a:off x="9991724" y="27256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FAEB0-F5D5-49EE-BBF1-19A81A148F4E}"/>
              </a:ext>
            </a:extLst>
          </p:cNvPr>
          <p:cNvSpPr/>
          <p:nvPr/>
        </p:nvSpPr>
        <p:spPr>
          <a:xfrm>
            <a:off x="8467721" y="36688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958C94-6F72-41B4-A353-EC112A40F766}"/>
              </a:ext>
            </a:extLst>
          </p:cNvPr>
          <p:cNvCxnSpPr>
            <a:cxnSpLocks/>
            <a:stCxn id="39" idx="2"/>
            <a:endCxn id="34" idx="0"/>
          </p:cNvCxnSpPr>
          <p:nvPr/>
        </p:nvCxnSpPr>
        <p:spPr>
          <a:xfrm flipH="1">
            <a:off x="8258175" y="38335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D1ABCD-5317-4BCE-8DD6-9F7F4A9D20F8}"/>
              </a:ext>
            </a:extLst>
          </p:cNvPr>
          <p:cNvSpPr txBox="1"/>
          <p:nvPr/>
        </p:nvSpPr>
        <p:spPr>
          <a:xfrm>
            <a:off x="9305921" y="3566502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58D573-7C8C-408D-A8E0-E9E2BBAAD02D}"/>
              </a:ext>
            </a:extLst>
          </p:cNvPr>
          <p:cNvSpPr txBox="1"/>
          <p:nvPr/>
        </p:nvSpPr>
        <p:spPr>
          <a:xfrm>
            <a:off x="586946" y="5178228"/>
            <a:ext cx="47357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[ buffer(a, {}) ]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[ buffer(b, {}) ]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EFA93-E741-4D97-9784-089CE9520184}"/>
              </a:ext>
            </a:extLst>
          </p:cNvPr>
          <p:cNvSpPr txBox="1"/>
          <p:nvPr/>
        </p:nvSpPr>
        <p:spPr>
          <a:xfrm>
            <a:off x="1105146" y="3429000"/>
            <a:ext cx="1079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A0439-F865-4B72-BA3F-FD98E4B43D77}"/>
              </a:ext>
            </a:extLst>
          </p:cNvPr>
          <p:cNvSpPr txBox="1"/>
          <p:nvPr/>
        </p:nvSpPr>
        <p:spPr>
          <a:xfrm>
            <a:off x="5128569" y="2993632"/>
            <a:ext cx="1622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buffer(a, {})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buffer(b, {})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buffer(c, {})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663B3C-FDF9-4147-BCA0-2A3BE854810E}"/>
              </a:ext>
            </a:extLst>
          </p:cNvPr>
          <p:cNvSpPr txBox="1"/>
          <p:nvPr/>
        </p:nvSpPr>
        <p:spPr>
          <a:xfrm>
            <a:off x="5128569" y="5314797"/>
            <a:ext cx="2555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[ (c, {0}), (a, {}) ]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[ (c, {1}), (b, {}), (d, {}) ]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[ (c,</a:t>
            </a:r>
            <a:r>
              <a:rPr lang="zh-CN" altLang="en-US" sz="1600" i="1" dirty="0"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latin typeface="Cambria" panose="02040503050406030204" pitchFamily="18" charset="0"/>
                <a:ea typeface="Cambria" panose="02040503050406030204" pitchFamily="18" charset="0"/>
              </a:rPr>
              <a:t>{})]</a:t>
            </a:r>
            <a:endParaRPr lang="en-US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2CFC18F3-6DC8-44D6-B0E2-87660B9EA4EA}"/>
              </a:ext>
            </a:extLst>
          </p:cNvPr>
          <p:cNvSpPr/>
          <p:nvPr/>
        </p:nvSpPr>
        <p:spPr>
          <a:xfrm flipV="1">
            <a:off x="1796111" y="3963784"/>
            <a:ext cx="956614" cy="923330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AD2221-13FF-470A-A4D1-F5E923E9C272}"/>
              </a:ext>
            </a:extLst>
          </p:cNvPr>
          <p:cNvSpPr txBox="1"/>
          <p:nvPr/>
        </p:nvSpPr>
        <p:spPr>
          <a:xfrm>
            <a:off x="1936179" y="3570407"/>
            <a:ext cx="154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Point-to-set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27ED36-9D54-46CE-B69E-6DC5EC5913CE}"/>
              </a:ext>
            </a:extLst>
          </p:cNvPr>
          <p:cNvSpPr txBox="1"/>
          <p:nvPr/>
        </p:nvSpPr>
        <p:spPr>
          <a:xfrm>
            <a:off x="4061413" y="4332676"/>
            <a:ext cx="154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buffer-alias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66D73-664F-4B2C-8821-D3732DFD3053}"/>
              </a:ext>
            </a:extLst>
          </p:cNvPr>
          <p:cNvSpPr txBox="1"/>
          <p:nvPr/>
        </p:nvSpPr>
        <p:spPr>
          <a:xfrm>
            <a:off x="695645" y="6244106"/>
            <a:ext cx="402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12FA"/>
                </a:solidFill>
              </a:rPr>
              <a:t>Can you figure out more mapping here?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0C74AE9-6A77-4C3E-B8B3-AF3F1A8CE69B}"/>
              </a:ext>
            </a:extLst>
          </p:cNvPr>
          <p:cNvSpPr/>
          <p:nvPr/>
        </p:nvSpPr>
        <p:spPr>
          <a:xfrm>
            <a:off x="5486400" y="4001294"/>
            <a:ext cx="523875" cy="104358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CD643ED3-F55F-47E1-AFB6-741DFC6BDEAE}"/>
              </a:ext>
            </a:extLst>
          </p:cNvPr>
          <p:cNvSpPr/>
          <p:nvPr/>
        </p:nvSpPr>
        <p:spPr>
          <a:xfrm>
            <a:off x="2970259" y="3389748"/>
            <a:ext cx="1466591" cy="1682688"/>
          </a:xfrm>
          <a:prstGeom prst="circularArrow">
            <a:avLst>
              <a:gd name="adj1" fmla="val 12500"/>
              <a:gd name="adj2" fmla="val 651650"/>
              <a:gd name="adj3" fmla="val 20457681"/>
              <a:gd name="adj4" fmla="val 13466094"/>
              <a:gd name="adj5" fmla="val 12500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Circular 48">
            <a:extLst>
              <a:ext uri="{FF2B5EF4-FFF2-40B4-BE49-F238E27FC236}">
                <a16:creationId xmlns:a16="http://schemas.microsoft.com/office/drawing/2014/main" id="{6A4B7949-9778-4F56-8746-2E76E1D3A6A1}"/>
              </a:ext>
            </a:extLst>
          </p:cNvPr>
          <p:cNvSpPr/>
          <p:nvPr/>
        </p:nvSpPr>
        <p:spPr>
          <a:xfrm flipH="1" flipV="1">
            <a:off x="2805881" y="3313320"/>
            <a:ext cx="1493884" cy="1459125"/>
          </a:xfrm>
          <a:prstGeom prst="circularArrow">
            <a:avLst>
              <a:gd name="adj1" fmla="val 12500"/>
              <a:gd name="adj2" fmla="val 651650"/>
              <a:gd name="adj3" fmla="val 20457681"/>
              <a:gd name="adj4" fmla="val 13466094"/>
              <a:gd name="adj5" fmla="val 12500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8EB46E-DF09-4E7C-89C5-4FBC0752760B}"/>
              </a:ext>
            </a:extLst>
          </p:cNvPr>
          <p:cNvSpPr/>
          <p:nvPr/>
        </p:nvSpPr>
        <p:spPr>
          <a:xfrm>
            <a:off x="9258300" y="2097087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AA2D-CFFC-44CF-B6A4-90CEDE0A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alias analysis in XLA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8760-453D-4D36-A718-937DD2D3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5075" cy="4351338"/>
          </a:xfrm>
        </p:spPr>
        <p:txBody>
          <a:bodyPr>
            <a:normAutofit/>
          </a:bodyPr>
          <a:lstStyle/>
          <a:p>
            <a:r>
              <a:rPr lang="en-US" dirty="0"/>
              <a:t>Further, some inter-procedure things must be considered</a:t>
            </a:r>
          </a:p>
          <a:p>
            <a:pPr lvl="1"/>
            <a:r>
              <a:rPr lang="en-US" dirty="0"/>
              <a:t>If expecting it could reveal the reuse of buffers between computations</a:t>
            </a:r>
          </a:p>
          <a:p>
            <a:endParaRPr lang="en-US" dirty="0"/>
          </a:p>
          <a:p>
            <a:r>
              <a:rPr lang="en-US" dirty="0"/>
              <a:t>(Something interesting)</a:t>
            </a:r>
          </a:p>
          <a:p>
            <a:pPr lvl="1"/>
            <a:r>
              <a:rPr lang="en-US" dirty="0"/>
              <a:t>Nature loops are modeled in DSL-level</a:t>
            </a:r>
          </a:p>
          <a:p>
            <a:pPr lvl="1"/>
            <a:r>
              <a:rPr lang="en-US" dirty="0"/>
              <a:t>Together with “almost-SSA-form”, it make compiler work extremely easy to go with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EA684-AA42-4A57-85F5-8FEFE50037F9}"/>
              </a:ext>
            </a:extLst>
          </p:cNvPr>
          <p:cNvSpPr/>
          <p:nvPr/>
        </p:nvSpPr>
        <p:spPr>
          <a:xfrm>
            <a:off x="7439026" y="1844676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9EA2DB-108E-4FE6-8740-B7412696CE1F}"/>
              </a:ext>
            </a:extLst>
          </p:cNvPr>
          <p:cNvSpPr/>
          <p:nvPr/>
        </p:nvSpPr>
        <p:spPr>
          <a:xfrm>
            <a:off x="9401176" y="1825625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A57B9-0223-4CF1-9E91-61F5B5FA7DAF}"/>
              </a:ext>
            </a:extLst>
          </p:cNvPr>
          <p:cNvSpPr/>
          <p:nvPr/>
        </p:nvSpPr>
        <p:spPr>
          <a:xfrm>
            <a:off x="8105774" y="4264925"/>
            <a:ext cx="1733549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while(…,</a:t>
            </a:r>
            <a:r>
              <a:rPr lang="zh-CN" altLang="en-US" dirty="0"/>
              <a:t> </a:t>
            </a:r>
            <a:r>
              <a:rPr lang="en-US" altLang="zh-CN" dirty="0"/>
              <a:t>c)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C892D-7021-45F8-80BA-F70417096842}"/>
              </a:ext>
            </a:extLst>
          </p:cNvPr>
          <p:cNvSpPr/>
          <p:nvPr/>
        </p:nvSpPr>
        <p:spPr>
          <a:xfrm>
            <a:off x="7439025" y="2368551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E03FE1-3F1D-4CEC-B699-15D6731FCE15}"/>
              </a:ext>
            </a:extLst>
          </p:cNvPr>
          <p:cNvSpPr/>
          <p:nvPr/>
        </p:nvSpPr>
        <p:spPr>
          <a:xfrm>
            <a:off x="8105775" y="3098408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E4910-5FFB-47F8-A2B5-AB6EAAA61D0F}"/>
              </a:ext>
            </a:extLst>
          </p:cNvPr>
          <p:cNvSpPr/>
          <p:nvPr/>
        </p:nvSpPr>
        <p:spPr>
          <a:xfrm>
            <a:off x="9267824" y="3098408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80E7D-20FA-4B3F-A254-DB7823DDA492}"/>
              </a:ext>
            </a:extLst>
          </p:cNvPr>
          <p:cNvSpPr/>
          <p:nvPr/>
        </p:nvSpPr>
        <p:spPr>
          <a:xfrm>
            <a:off x="8105775" y="4098237"/>
            <a:ext cx="1162048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407EEA-E1AF-4C5B-86A2-69B10C3F5D62}"/>
              </a:ext>
            </a:extLst>
          </p:cNvPr>
          <p:cNvSpPr/>
          <p:nvPr/>
        </p:nvSpPr>
        <p:spPr>
          <a:xfrm>
            <a:off x="9267824" y="4098237"/>
            <a:ext cx="573844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2ABFF3-399C-4576-B10B-267DC7953C3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020050" y="2535239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97E40B-0E2F-4435-85DB-58C197DDA7B8}"/>
              </a:ext>
            </a:extLst>
          </p:cNvPr>
          <p:cNvCxnSpPr>
            <a:cxnSpLocks/>
          </p:cNvCxnSpPr>
          <p:nvPr/>
        </p:nvCxnSpPr>
        <p:spPr>
          <a:xfrm>
            <a:off x="9067801" y="3344076"/>
            <a:ext cx="22637" cy="65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F5FBA2-1218-41D9-81C0-27D98D010F0B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 flipH="1">
            <a:off x="9553574" y="2520000"/>
            <a:ext cx="423863" cy="57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D97E89-B137-4FB9-AD17-6B52271F0E20}"/>
              </a:ext>
            </a:extLst>
          </p:cNvPr>
          <p:cNvSpPr txBox="1"/>
          <p:nvPr/>
        </p:nvSpPr>
        <p:spPr>
          <a:xfrm>
            <a:off x="10134600" y="2997086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978286-B875-4536-A9C0-0DD06A8B9F9D}"/>
              </a:ext>
            </a:extLst>
          </p:cNvPr>
          <p:cNvSpPr/>
          <p:nvPr/>
        </p:nvSpPr>
        <p:spPr>
          <a:xfrm>
            <a:off x="8020050" y="5106793"/>
            <a:ext cx="3914775" cy="15661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</a:t>
            </a:r>
            <a:r>
              <a:rPr lang="en-US" sz="1600" i="1" dirty="0" err="1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while_computation</a:t>
            </a:r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(…, c) {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d = get-tuple-element(c, 1)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…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    … = d</a:t>
            </a:r>
          </a:p>
          <a:p>
            <a:r>
              <a:rPr lang="en-US" sz="1600" i="1" dirty="0">
                <a:latin typeface="Consolas" panose="020B0609020204030204" pitchFamily="49" charset="0"/>
                <a:ea typeface="Cambria" panose="02040503050406030204" pitchFamily="18" charset="0"/>
                <a:cs typeface="Biome" panose="020B0502040204020203" pitchFamily="34" charset="0"/>
              </a:rPr>
              <a:t>  }</a:t>
            </a:r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A5E76E27-33AE-4776-A430-77F66DC279D9}"/>
              </a:ext>
            </a:extLst>
          </p:cNvPr>
          <p:cNvSpPr/>
          <p:nvPr/>
        </p:nvSpPr>
        <p:spPr>
          <a:xfrm rot="10800000" flipH="1">
            <a:off x="10039347" y="4438457"/>
            <a:ext cx="590549" cy="563366"/>
          </a:xfrm>
          <a:prstGeom prst="bentUpArrow">
            <a:avLst>
              <a:gd name="adj1" fmla="val 35144"/>
              <a:gd name="adj2" fmla="val 36835"/>
              <a:gd name="adj3" fmla="val 25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EC1F6F-78A4-4285-8946-0B7DE08E0BBC}"/>
              </a:ext>
            </a:extLst>
          </p:cNvPr>
          <p:cNvSpPr/>
          <p:nvPr/>
        </p:nvSpPr>
        <p:spPr>
          <a:xfrm>
            <a:off x="9396412" y="2363013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C09B-B506-4FDB-940E-6BD499EB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F7D3D-1405-4762-8432-AF776E77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95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Back to the problem: Does a buffer assignment reuse an allocation or need fresh allocation</a:t>
            </a:r>
          </a:p>
          <a:p>
            <a:pPr lvl="1"/>
            <a:r>
              <a:rPr lang="en-US" dirty="0"/>
              <a:t>Is it going to build live interval or interference graph?</a:t>
            </a:r>
          </a:p>
          <a:p>
            <a:pPr lvl="2"/>
            <a:r>
              <a:rPr lang="en-US" dirty="0"/>
              <a:t>Not really</a:t>
            </a:r>
          </a:p>
          <a:p>
            <a:endParaRPr lang="en-US" dirty="0"/>
          </a:p>
          <a:p>
            <a:pPr lvl="1"/>
            <a:r>
              <a:rPr lang="en-US" dirty="0"/>
              <a:t>We still need to know if the live intervals interfere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the interference depends on how to execute the computation graph</a:t>
            </a:r>
          </a:p>
          <a:p>
            <a:pPr lvl="2"/>
            <a:r>
              <a:rPr lang="en-US" dirty="0"/>
              <a:t>In sequential order</a:t>
            </a:r>
          </a:p>
          <a:p>
            <a:pPr lvl="2"/>
            <a:r>
              <a:rPr lang="en-US" dirty="0"/>
              <a:t>Multi-threaded execution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1C558C-DD46-444F-812F-831FFC62F043}"/>
              </a:ext>
            </a:extLst>
          </p:cNvPr>
          <p:cNvSpPr/>
          <p:nvPr/>
        </p:nvSpPr>
        <p:spPr>
          <a:xfrm>
            <a:off x="7296150" y="15732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62397A-D1ED-4F50-8407-6F0ADC8EFA0E}"/>
              </a:ext>
            </a:extLst>
          </p:cNvPr>
          <p:cNvSpPr/>
          <p:nvPr/>
        </p:nvSpPr>
        <p:spPr>
          <a:xfrm>
            <a:off x="9258300" y="15541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506B40-7C9F-482E-BE36-7B4B490C774C}"/>
              </a:ext>
            </a:extLst>
          </p:cNvPr>
          <p:cNvSpPr/>
          <p:nvPr/>
        </p:nvSpPr>
        <p:spPr>
          <a:xfrm>
            <a:off x="7381874" y="45019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0CA16C-5FB3-43F0-A3EB-3629D75266A8}"/>
              </a:ext>
            </a:extLst>
          </p:cNvPr>
          <p:cNvSpPr/>
          <p:nvPr/>
        </p:nvSpPr>
        <p:spPr>
          <a:xfrm>
            <a:off x="7296149" y="20970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877DAD-2185-4E4C-948A-32105110A605}"/>
              </a:ext>
            </a:extLst>
          </p:cNvPr>
          <p:cNvSpPr/>
          <p:nvPr/>
        </p:nvSpPr>
        <p:spPr>
          <a:xfrm>
            <a:off x="7962899" y="28269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33A4B7-905F-4EA1-BEA5-FEBBDCEF94D6}"/>
              </a:ext>
            </a:extLst>
          </p:cNvPr>
          <p:cNvSpPr/>
          <p:nvPr/>
        </p:nvSpPr>
        <p:spPr>
          <a:xfrm>
            <a:off x="9124948" y="28269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88A22F-7C57-4152-819E-C8346E57531F}"/>
              </a:ext>
            </a:extLst>
          </p:cNvPr>
          <p:cNvSpPr/>
          <p:nvPr/>
        </p:nvSpPr>
        <p:spPr>
          <a:xfrm>
            <a:off x="7372348" y="43439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FE2B05-4D46-4FF5-A895-0312A5AD4481}"/>
              </a:ext>
            </a:extLst>
          </p:cNvPr>
          <p:cNvSpPr/>
          <p:nvPr/>
        </p:nvSpPr>
        <p:spPr>
          <a:xfrm>
            <a:off x="7962899" y="43439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86161B-4F48-46E5-AC61-7F1ECB51CD57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>
            <a:off x="7877174" y="22637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C08522-7926-44BF-A888-A70DB2CA85DD}"/>
              </a:ext>
            </a:extLst>
          </p:cNvPr>
          <p:cNvCxnSpPr>
            <a:cxnSpLocks/>
            <a:stCxn id="46" idx="2"/>
            <a:endCxn id="53" idx="0"/>
          </p:cNvCxnSpPr>
          <p:nvPr/>
        </p:nvCxnSpPr>
        <p:spPr>
          <a:xfrm flipH="1">
            <a:off x="8762997" y="29936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84FD24-5257-45FF-A46B-BB4AB51A9B92}"/>
              </a:ext>
            </a:extLst>
          </p:cNvPr>
          <p:cNvCxnSpPr>
            <a:cxnSpLocks/>
            <a:stCxn id="23" idx="2"/>
            <a:endCxn id="46" idx="0"/>
          </p:cNvCxnSpPr>
          <p:nvPr/>
        </p:nvCxnSpPr>
        <p:spPr>
          <a:xfrm flipH="1">
            <a:off x="9410698" y="2254074"/>
            <a:ext cx="428627" cy="57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1F195D6-E81F-4E86-9A00-5916F77AC2DD}"/>
              </a:ext>
            </a:extLst>
          </p:cNvPr>
          <p:cNvSpPr txBox="1"/>
          <p:nvPr/>
        </p:nvSpPr>
        <p:spPr>
          <a:xfrm>
            <a:off x="9991724" y="27256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7812C-0D7C-4827-8E8E-35F0197E3F90}"/>
              </a:ext>
            </a:extLst>
          </p:cNvPr>
          <p:cNvSpPr/>
          <p:nvPr/>
        </p:nvSpPr>
        <p:spPr>
          <a:xfrm>
            <a:off x="8467721" y="36688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2AF266B-F433-4DF4-9BB4-52A317DA900C}"/>
              </a:ext>
            </a:extLst>
          </p:cNvPr>
          <p:cNvCxnSpPr>
            <a:cxnSpLocks/>
            <a:stCxn id="53" idx="2"/>
            <a:endCxn id="48" idx="0"/>
          </p:cNvCxnSpPr>
          <p:nvPr/>
        </p:nvCxnSpPr>
        <p:spPr>
          <a:xfrm flipH="1">
            <a:off x="8258175" y="38335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6F63BE3-6BEA-4B72-869B-620E2F07393E}"/>
              </a:ext>
            </a:extLst>
          </p:cNvPr>
          <p:cNvSpPr txBox="1"/>
          <p:nvPr/>
        </p:nvSpPr>
        <p:spPr>
          <a:xfrm>
            <a:off x="9305921" y="3566502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0751B0-AB0E-4A86-9E11-2EB9622A8232}"/>
              </a:ext>
            </a:extLst>
          </p:cNvPr>
          <p:cNvSpPr txBox="1"/>
          <p:nvPr/>
        </p:nvSpPr>
        <p:spPr>
          <a:xfrm>
            <a:off x="7296149" y="5482981"/>
            <a:ext cx="402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12FA"/>
                </a:solidFill>
              </a:rPr>
              <a:t>Can buffer(e, {})  re-use buffer(a, {})?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BE626A-F808-4C8A-816E-6A4EEE5CC8C1}"/>
              </a:ext>
            </a:extLst>
          </p:cNvPr>
          <p:cNvSpPr/>
          <p:nvPr/>
        </p:nvSpPr>
        <p:spPr>
          <a:xfrm>
            <a:off x="7391400" y="5058376"/>
            <a:ext cx="1162049" cy="166688"/>
          </a:xfrm>
          <a:prstGeom prst="rect">
            <a:avLst/>
          </a:prstGeom>
          <a:solidFill>
            <a:srgbClr val="D236D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F5BDB9-C46A-4439-AE7A-F7E01902FFB7}"/>
              </a:ext>
            </a:extLst>
          </p:cNvPr>
          <p:cNvSpPr/>
          <p:nvPr/>
        </p:nvSpPr>
        <p:spPr>
          <a:xfrm>
            <a:off x="9258300" y="2097087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3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C09B-B506-4FDB-940E-6BD499EBC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Sequential execution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1C558C-DD46-444F-812F-831FFC62F043}"/>
              </a:ext>
            </a:extLst>
          </p:cNvPr>
          <p:cNvSpPr/>
          <p:nvPr/>
        </p:nvSpPr>
        <p:spPr>
          <a:xfrm>
            <a:off x="1085850" y="18399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62397A-D1ED-4F50-8407-6F0ADC8EFA0E}"/>
              </a:ext>
            </a:extLst>
          </p:cNvPr>
          <p:cNvSpPr/>
          <p:nvPr/>
        </p:nvSpPr>
        <p:spPr>
          <a:xfrm>
            <a:off x="3048000" y="18208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506B40-7C9F-482E-BE36-7B4B490C774C}"/>
              </a:ext>
            </a:extLst>
          </p:cNvPr>
          <p:cNvSpPr/>
          <p:nvPr/>
        </p:nvSpPr>
        <p:spPr>
          <a:xfrm>
            <a:off x="1171574" y="47686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0CA16C-5FB3-43F0-A3EB-3629D75266A8}"/>
              </a:ext>
            </a:extLst>
          </p:cNvPr>
          <p:cNvSpPr/>
          <p:nvPr/>
        </p:nvSpPr>
        <p:spPr>
          <a:xfrm>
            <a:off x="1085849" y="23637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877DAD-2185-4E4C-948A-32105110A605}"/>
              </a:ext>
            </a:extLst>
          </p:cNvPr>
          <p:cNvSpPr/>
          <p:nvPr/>
        </p:nvSpPr>
        <p:spPr>
          <a:xfrm>
            <a:off x="1752599" y="30936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33A4B7-905F-4EA1-BEA5-FEBBDCEF94D6}"/>
              </a:ext>
            </a:extLst>
          </p:cNvPr>
          <p:cNvSpPr/>
          <p:nvPr/>
        </p:nvSpPr>
        <p:spPr>
          <a:xfrm>
            <a:off x="2914648" y="30936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88A22F-7C57-4152-819E-C8346E57531F}"/>
              </a:ext>
            </a:extLst>
          </p:cNvPr>
          <p:cNvSpPr/>
          <p:nvPr/>
        </p:nvSpPr>
        <p:spPr>
          <a:xfrm>
            <a:off x="1162048" y="46106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FE2B05-4D46-4FF5-A895-0312A5AD4481}"/>
              </a:ext>
            </a:extLst>
          </p:cNvPr>
          <p:cNvSpPr/>
          <p:nvPr/>
        </p:nvSpPr>
        <p:spPr>
          <a:xfrm>
            <a:off x="1752599" y="46106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86161B-4F48-46E5-AC61-7F1ECB51CD57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>
            <a:off x="1666874" y="25304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C08522-7926-44BF-A888-A70DB2CA85DD}"/>
              </a:ext>
            </a:extLst>
          </p:cNvPr>
          <p:cNvCxnSpPr>
            <a:cxnSpLocks/>
            <a:stCxn id="46" idx="2"/>
            <a:endCxn id="53" idx="0"/>
          </p:cNvCxnSpPr>
          <p:nvPr/>
        </p:nvCxnSpPr>
        <p:spPr>
          <a:xfrm flipH="1">
            <a:off x="2552697" y="32603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84FD24-5257-45FF-A46B-BB4AB51A9B92}"/>
              </a:ext>
            </a:extLst>
          </p:cNvPr>
          <p:cNvCxnSpPr>
            <a:cxnSpLocks/>
            <a:stCxn id="35" idx="2"/>
            <a:endCxn id="46" idx="0"/>
          </p:cNvCxnSpPr>
          <p:nvPr/>
        </p:nvCxnSpPr>
        <p:spPr>
          <a:xfrm flipH="1">
            <a:off x="3200398" y="2520773"/>
            <a:ext cx="435773" cy="572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7812C-0D7C-4827-8E8E-35F0197E3F90}"/>
              </a:ext>
            </a:extLst>
          </p:cNvPr>
          <p:cNvSpPr/>
          <p:nvPr/>
        </p:nvSpPr>
        <p:spPr>
          <a:xfrm>
            <a:off x="2257421" y="39355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2AF266B-F433-4DF4-9BB4-52A317DA900C}"/>
              </a:ext>
            </a:extLst>
          </p:cNvPr>
          <p:cNvCxnSpPr>
            <a:cxnSpLocks/>
            <a:stCxn id="53" idx="2"/>
            <a:endCxn id="48" idx="0"/>
          </p:cNvCxnSpPr>
          <p:nvPr/>
        </p:nvCxnSpPr>
        <p:spPr>
          <a:xfrm flipH="1">
            <a:off x="2047875" y="41002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F0751B0-AB0E-4A86-9E11-2EB9622A8232}"/>
              </a:ext>
            </a:extLst>
          </p:cNvPr>
          <p:cNvSpPr txBox="1"/>
          <p:nvPr/>
        </p:nvSpPr>
        <p:spPr>
          <a:xfrm>
            <a:off x="681036" y="5707670"/>
            <a:ext cx="402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12FA"/>
                </a:solidFill>
              </a:rPr>
              <a:t>Can buffer(d, {})  re-use buffer(a, {})?</a:t>
            </a:r>
          </a:p>
          <a:p>
            <a:endParaRPr lang="en-US" dirty="0">
              <a:solidFill>
                <a:srgbClr val="8012FA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BE626A-F808-4C8A-816E-6A4EEE5CC8C1}"/>
              </a:ext>
            </a:extLst>
          </p:cNvPr>
          <p:cNvSpPr/>
          <p:nvPr/>
        </p:nvSpPr>
        <p:spPr>
          <a:xfrm>
            <a:off x="1181100" y="5325076"/>
            <a:ext cx="1162049" cy="166688"/>
          </a:xfrm>
          <a:prstGeom prst="rect">
            <a:avLst/>
          </a:prstGeom>
          <a:solidFill>
            <a:srgbClr val="D236D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80FAB3-D0E1-4C5C-81AE-14084AFC6C03}"/>
              </a:ext>
            </a:extLst>
          </p:cNvPr>
          <p:cNvSpPr/>
          <p:nvPr/>
        </p:nvSpPr>
        <p:spPr>
          <a:xfrm>
            <a:off x="4957764" y="1853410"/>
            <a:ext cx="18002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643E12-9F1F-4676-B253-237C70ED3062}"/>
              </a:ext>
            </a:extLst>
          </p:cNvPr>
          <p:cNvSpPr/>
          <p:nvPr/>
        </p:nvSpPr>
        <p:spPr>
          <a:xfrm>
            <a:off x="4976812" y="2522263"/>
            <a:ext cx="18002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B0C7BC-8FFC-480F-BF71-54E081E2ABA6}"/>
              </a:ext>
            </a:extLst>
          </p:cNvPr>
          <p:cNvSpPr/>
          <p:nvPr/>
        </p:nvSpPr>
        <p:spPr>
          <a:xfrm>
            <a:off x="5043488" y="4782151"/>
            <a:ext cx="17335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F10C85-7F35-4EBD-B9D6-0E9498C9BC72}"/>
              </a:ext>
            </a:extLst>
          </p:cNvPr>
          <p:cNvSpPr/>
          <p:nvPr/>
        </p:nvSpPr>
        <p:spPr>
          <a:xfrm>
            <a:off x="4976812" y="3197904"/>
            <a:ext cx="18002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=  tuple(a, b)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8CB2B83-9B27-4AB9-A283-7984FCC4F770}"/>
              </a:ext>
            </a:extLst>
          </p:cNvPr>
          <p:cNvSpPr/>
          <p:nvPr/>
        </p:nvSpPr>
        <p:spPr>
          <a:xfrm>
            <a:off x="4486275" y="3985276"/>
            <a:ext cx="2743203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 = get-tuple-element(c, 1)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E943EB-C6A9-4124-A073-DF49ACE4BED0}"/>
              </a:ext>
            </a:extLst>
          </p:cNvPr>
          <p:cNvCxnSpPr>
            <a:cxnSpLocks/>
          </p:cNvCxnSpPr>
          <p:nvPr/>
        </p:nvCxnSpPr>
        <p:spPr>
          <a:xfrm>
            <a:off x="7229478" y="2124872"/>
            <a:ext cx="37909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24CFFF-5262-45CE-8B94-3C7011737C6C}"/>
              </a:ext>
            </a:extLst>
          </p:cNvPr>
          <p:cNvCxnSpPr>
            <a:cxnSpLocks/>
          </p:cNvCxnSpPr>
          <p:nvPr/>
        </p:nvCxnSpPr>
        <p:spPr>
          <a:xfrm>
            <a:off x="7229478" y="2793209"/>
            <a:ext cx="38290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0D5A2F-4E97-457B-B234-FB346BEA65FD}"/>
              </a:ext>
            </a:extLst>
          </p:cNvPr>
          <p:cNvCxnSpPr>
            <a:cxnSpLocks/>
          </p:cNvCxnSpPr>
          <p:nvPr/>
        </p:nvCxnSpPr>
        <p:spPr>
          <a:xfrm>
            <a:off x="7229478" y="3469366"/>
            <a:ext cx="38195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9F32D9-10B5-4CCB-9E9B-2DA448250C2B}"/>
              </a:ext>
            </a:extLst>
          </p:cNvPr>
          <p:cNvCxnSpPr>
            <a:cxnSpLocks/>
          </p:cNvCxnSpPr>
          <p:nvPr/>
        </p:nvCxnSpPr>
        <p:spPr>
          <a:xfrm>
            <a:off x="7505700" y="4100224"/>
            <a:ext cx="35147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779F213-3341-4888-A47B-FCF8E5509597}"/>
              </a:ext>
            </a:extLst>
          </p:cNvPr>
          <p:cNvCxnSpPr>
            <a:cxnSpLocks/>
          </p:cNvCxnSpPr>
          <p:nvPr/>
        </p:nvCxnSpPr>
        <p:spPr>
          <a:xfrm>
            <a:off x="7305675" y="5040115"/>
            <a:ext cx="3724275" cy="23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93B561B-5FC4-40F7-9AFB-B5B3FE17A02B}"/>
              </a:ext>
            </a:extLst>
          </p:cNvPr>
          <p:cNvSpPr txBox="1"/>
          <p:nvPr/>
        </p:nvSpPr>
        <p:spPr>
          <a:xfrm>
            <a:off x="7086603" y="1310384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buffer(a, {})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93F9F6E-5434-42B2-B2C9-BB8FC8D91D06}"/>
              </a:ext>
            </a:extLst>
          </p:cNvPr>
          <p:cNvSpPr txBox="1"/>
          <p:nvPr/>
        </p:nvSpPr>
        <p:spPr>
          <a:xfrm>
            <a:off x="8120065" y="1301186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buffer(b, {})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2AA9235-5A2E-42DA-9BBA-7BB48B29A0DE}"/>
              </a:ext>
            </a:extLst>
          </p:cNvPr>
          <p:cNvSpPr txBox="1"/>
          <p:nvPr/>
        </p:nvSpPr>
        <p:spPr>
          <a:xfrm>
            <a:off x="9101138" y="1310384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buffer(c, {})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78C4577-C2BB-4A4F-99E0-DA2215C9737E}"/>
              </a:ext>
            </a:extLst>
          </p:cNvPr>
          <p:cNvSpPr txBox="1"/>
          <p:nvPr/>
        </p:nvSpPr>
        <p:spPr>
          <a:xfrm>
            <a:off x="10134600" y="1310384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buffer(e, {})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7A2578E-6B9C-4E02-AB46-6AB199E1A27A}"/>
              </a:ext>
            </a:extLst>
          </p:cNvPr>
          <p:cNvSpPr txBox="1"/>
          <p:nvPr/>
        </p:nvSpPr>
        <p:spPr>
          <a:xfrm>
            <a:off x="5095878" y="5890610"/>
            <a:ext cx="583882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i="1" dirty="0"/>
              <a:t>Can you recall the topics about reverse-</a:t>
            </a:r>
            <a:r>
              <a:rPr lang="en-US" sz="1600" i="1" dirty="0" err="1"/>
              <a:t>postorder</a:t>
            </a:r>
            <a:r>
              <a:rPr lang="en-US" sz="1600" i="1" dirty="0"/>
              <a:t>, depth-first-spanning-tree, linear scan, </a:t>
            </a:r>
            <a:r>
              <a:rPr lang="en-US" sz="1600" i="1" dirty="0" err="1"/>
              <a:t>etc</a:t>
            </a:r>
            <a:r>
              <a:rPr lang="en-US" sz="1600" i="1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8F3256-810F-4E71-9F9E-9BD113716762}"/>
              </a:ext>
            </a:extLst>
          </p:cNvPr>
          <p:cNvSpPr/>
          <p:nvPr/>
        </p:nvSpPr>
        <p:spPr>
          <a:xfrm>
            <a:off x="3055146" y="2363786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68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C09B-B506-4FDB-940E-6BD499EBC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Sequential execution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1C558C-DD46-444F-812F-831FFC62F043}"/>
              </a:ext>
            </a:extLst>
          </p:cNvPr>
          <p:cNvSpPr/>
          <p:nvPr/>
        </p:nvSpPr>
        <p:spPr>
          <a:xfrm>
            <a:off x="1085850" y="18399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62397A-D1ED-4F50-8407-6F0ADC8EFA0E}"/>
              </a:ext>
            </a:extLst>
          </p:cNvPr>
          <p:cNvSpPr/>
          <p:nvPr/>
        </p:nvSpPr>
        <p:spPr>
          <a:xfrm>
            <a:off x="3048000" y="18208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506B40-7C9F-482E-BE36-7B4B490C774C}"/>
              </a:ext>
            </a:extLst>
          </p:cNvPr>
          <p:cNvSpPr/>
          <p:nvPr/>
        </p:nvSpPr>
        <p:spPr>
          <a:xfrm>
            <a:off x="1171574" y="47686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0CA16C-5FB3-43F0-A3EB-3629D75266A8}"/>
              </a:ext>
            </a:extLst>
          </p:cNvPr>
          <p:cNvSpPr/>
          <p:nvPr/>
        </p:nvSpPr>
        <p:spPr>
          <a:xfrm>
            <a:off x="1085849" y="23637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877DAD-2185-4E4C-948A-32105110A605}"/>
              </a:ext>
            </a:extLst>
          </p:cNvPr>
          <p:cNvSpPr/>
          <p:nvPr/>
        </p:nvSpPr>
        <p:spPr>
          <a:xfrm>
            <a:off x="1752599" y="30936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33A4B7-905F-4EA1-BEA5-FEBBDCEF94D6}"/>
              </a:ext>
            </a:extLst>
          </p:cNvPr>
          <p:cNvSpPr/>
          <p:nvPr/>
        </p:nvSpPr>
        <p:spPr>
          <a:xfrm>
            <a:off x="2914648" y="30936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88A22F-7C57-4152-819E-C8346E57531F}"/>
              </a:ext>
            </a:extLst>
          </p:cNvPr>
          <p:cNvSpPr/>
          <p:nvPr/>
        </p:nvSpPr>
        <p:spPr>
          <a:xfrm>
            <a:off x="1162048" y="46106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FE2B05-4D46-4FF5-A895-0312A5AD4481}"/>
              </a:ext>
            </a:extLst>
          </p:cNvPr>
          <p:cNvSpPr/>
          <p:nvPr/>
        </p:nvSpPr>
        <p:spPr>
          <a:xfrm>
            <a:off x="1752599" y="46106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86161B-4F48-46E5-AC61-7F1ECB51CD57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>
            <a:off x="1666874" y="25304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C08522-7926-44BF-A888-A70DB2CA85DD}"/>
              </a:ext>
            </a:extLst>
          </p:cNvPr>
          <p:cNvCxnSpPr>
            <a:cxnSpLocks/>
            <a:stCxn id="46" idx="2"/>
            <a:endCxn id="53" idx="0"/>
          </p:cNvCxnSpPr>
          <p:nvPr/>
        </p:nvCxnSpPr>
        <p:spPr>
          <a:xfrm flipH="1">
            <a:off x="2552697" y="32603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984FD24-5257-45FF-A46B-BB4AB51A9B92}"/>
              </a:ext>
            </a:extLst>
          </p:cNvPr>
          <p:cNvCxnSpPr>
            <a:cxnSpLocks/>
            <a:stCxn id="52" idx="2"/>
            <a:endCxn id="46" idx="0"/>
          </p:cNvCxnSpPr>
          <p:nvPr/>
        </p:nvCxnSpPr>
        <p:spPr>
          <a:xfrm flipH="1">
            <a:off x="3200398" y="2520773"/>
            <a:ext cx="405606" cy="572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127812C-0D7C-4827-8E8E-35F0197E3F90}"/>
              </a:ext>
            </a:extLst>
          </p:cNvPr>
          <p:cNvSpPr/>
          <p:nvPr/>
        </p:nvSpPr>
        <p:spPr>
          <a:xfrm>
            <a:off x="2257421" y="39355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2AF266B-F433-4DF4-9BB4-52A317DA900C}"/>
              </a:ext>
            </a:extLst>
          </p:cNvPr>
          <p:cNvCxnSpPr>
            <a:cxnSpLocks/>
            <a:stCxn id="53" idx="2"/>
            <a:endCxn id="48" idx="0"/>
          </p:cNvCxnSpPr>
          <p:nvPr/>
        </p:nvCxnSpPr>
        <p:spPr>
          <a:xfrm flipH="1">
            <a:off x="2047875" y="41002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F0751B0-AB0E-4A86-9E11-2EB9622A8232}"/>
              </a:ext>
            </a:extLst>
          </p:cNvPr>
          <p:cNvSpPr txBox="1"/>
          <p:nvPr/>
        </p:nvSpPr>
        <p:spPr>
          <a:xfrm>
            <a:off x="681036" y="5707670"/>
            <a:ext cx="402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12FA"/>
                </a:solidFill>
              </a:rPr>
              <a:t>Can buffer(d, {})  re-use buffer(a, {})?</a:t>
            </a:r>
          </a:p>
          <a:p>
            <a:endParaRPr lang="en-US" dirty="0">
              <a:solidFill>
                <a:srgbClr val="8012FA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BE626A-F808-4C8A-816E-6A4EEE5CC8C1}"/>
              </a:ext>
            </a:extLst>
          </p:cNvPr>
          <p:cNvSpPr/>
          <p:nvPr/>
        </p:nvSpPr>
        <p:spPr>
          <a:xfrm>
            <a:off x="1181100" y="5325076"/>
            <a:ext cx="1162049" cy="166688"/>
          </a:xfrm>
          <a:prstGeom prst="rect">
            <a:avLst/>
          </a:prstGeom>
          <a:solidFill>
            <a:srgbClr val="D236D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80FAB3-D0E1-4C5C-81AE-14084AFC6C03}"/>
              </a:ext>
            </a:extLst>
          </p:cNvPr>
          <p:cNvSpPr/>
          <p:nvPr/>
        </p:nvSpPr>
        <p:spPr>
          <a:xfrm>
            <a:off x="4957764" y="1853410"/>
            <a:ext cx="18002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643E12-9F1F-4676-B253-237C70ED3062}"/>
              </a:ext>
            </a:extLst>
          </p:cNvPr>
          <p:cNvSpPr/>
          <p:nvPr/>
        </p:nvSpPr>
        <p:spPr>
          <a:xfrm>
            <a:off x="4976812" y="2522263"/>
            <a:ext cx="18002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B0C7BC-8FFC-480F-BF71-54E081E2ABA6}"/>
              </a:ext>
            </a:extLst>
          </p:cNvPr>
          <p:cNvSpPr/>
          <p:nvPr/>
        </p:nvSpPr>
        <p:spPr>
          <a:xfrm>
            <a:off x="5043488" y="4782151"/>
            <a:ext cx="17335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F10C85-7F35-4EBD-B9D6-0E9498C9BC72}"/>
              </a:ext>
            </a:extLst>
          </p:cNvPr>
          <p:cNvSpPr/>
          <p:nvPr/>
        </p:nvSpPr>
        <p:spPr>
          <a:xfrm>
            <a:off x="4976812" y="3197904"/>
            <a:ext cx="18002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=  tuple(a, b)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8CB2B83-9B27-4AB9-A283-7984FCC4F770}"/>
              </a:ext>
            </a:extLst>
          </p:cNvPr>
          <p:cNvSpPr/>
          <p:nvPr/>
        </p:nvSpPr>
        <p:spPr>
          <a:xfrm>
            <a:off x="4486275" y="3985276"/>
            <a:ext cx="2743203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 = get-tuple-element(c, 1)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E943EB-C6A9-4124-A073-DF49ACE4BED0}"/>
              </a:ext>
            </a:extLst>
          </p:cNvPr>
          <p:cNvCxnSpPr>
            <a:cxnSpLocks/>
          </p:cNvCxnSpPr>
          <p:nvPr/>
        </p:nvCxnSpPr>
        <p:spPr>
          <a:xfrm>
            <a:off x="7229478" y="2124872"/>
            <a:ext cx="37909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24CFFF-5262-45CE-8B94-3C7011737C6C}"/>
              </a:ext>
            </a:extLst>
          </p:cNvPr>
          <p:cNvCxnSpPr>
            <a:cxnSpLocks/>
          </p:cNvCxnSpPr>
          <p:nvPr/>
        </p:nvCxnSpPr>
        <p:spPr>
          <a:xfrm>
            <a:off x="7229478" y="2793209"/>
            <a:ext cx="38290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0D5A2F-4E97-457B-B234-FB346BEA65FD}"/>
              </a:ext>
            </a:extLst>
          </p:cNvPr>
          <p:cNvCxnSpPr>
            <a:cxnSpLocks/>
          </p:cNvCxnSpPr>
          <p:nvPr/>
        </p:nvCxnSpPr>
        <p:spPr>
          <a:xfrm>
            <a:off x="7229478" y="3469366"/>
            <a:ext cx="38195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9F32D9-10B5-4CCB-9E9B-2DA448250C2B}"/>
              </a:ext>
            </a:extLst>
          </p:cNvPr>
          <p:cNvCxnSpPr>
            <a:cxnSpLocks/>
          </p:cNvCxnSpPr>
          <p:nvPr/>
        </p:nvCxnSpPr>
        <p:spPr>
          <a:xfrm>
            <a:off x="7505700" y="4100224"/>
            <a:ext cx="35147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779F213-3341-4888-A47B-FCF8E5509597}"/>
              </a:ext>
            </a:extLst>
          </p:cNvPr>
          <p:cNvCxnSpPr>
            <a:cxnSpLocks/>
          </p:cNvCxnSpPr>
          <p:nvPr/>
        </p:nvCxnSpPr>
        <p:spPr>
          <a:xfrm>
            <a:off x="7305675" y="5040115"/>
            <a:ext cx="3724275" cy="23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93B561B-5FC4-40F7-9AFB-B5B3FE17A02B}"/>
              </a:ext>
            </a:extLst>
          </p:cNvPr>
          <p:cNvSpPr txBox="1"/>
          <p:nvPr/>
        </p:nvSpPr>
        <p:spPr>
          <a:xfrm>
            <a:off x="7086603" y="1310384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buffer(a, {})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BA23E85-3454-46B7-BF09-AC524A4C12AE}"/>
              </a:ext>
            </a:extLst>
          </p:cNvPr>
          <p:cNvCxnSpPr>
            <a:cxnSpLocks/>
          </p:cNvCxnSpPr>
          <p:nvPr/>
        </p:nvCxnSpPr>
        <p:spPr>
          <a:xfrm flipV="1">
            <a:off x="8458200" y="2793209"/>
            <a:ext cx="0" cy="2260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A93F9F6E-5434-42B2-B2C9-BB8FC8D91D06}"/>
              </a:ext>
            </a:extLst>
          </p:cNvPr>
          <p:cNvSpPr txBox="1"/>
          <p:nvPr/>
        </p:nvSpPr>
        <p:spPr>
          <a:xfrm>
            <a:off x="8120065" y="1301186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buffer(b, {})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2AA9235-5A2E-42DA-9BBA-7BB48B29A0DE}"/>
              </a:ext>
            </a:extLst>
          </p:cNvPr>
          <p:cNvSpPr txBox="1"/>
          <p:nvPr/>
        </p:nvSpPr>
        <p:spPr>
          <a:xfrm>
            <a:off x="9101138" y="1310384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buffer(c, {})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78C4577-C2BB-4A4F-99E0-DA2215C9737E}"/>
              </a:ext>
            </a:extLst>
          </p:cNvPr>
          <p:cNvSpPr txBox="1"/>
          <p:nvPr/>
        </p:nvSpPr>
        <p:spPr>
          <a:xfrm>
            <a:off x="10134600" y="1310384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buffer(e, {})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450030A-BAC3-4FD6-904F-65E284ADF4D8}"/>
              </a:ext>
            </a:extLst>
          </p:cNvPr>
          <p:cNvSpPr/>
          <p:nvPr/>
        </p:nvSpPr>
        <p:spPr>
          <a:xfrm>
            <a:off x="9367840" y="3405088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5B55471-8684-4D3D-B611-2896F1ABE872}"/>
              </a:ext>
            </a:extLst>
          </p:cNvPr>
          <p:cNvSpPr/>
          <p:nvPr/>
        </p:nvSpPr>
        <p:spPr>
          <a:xfrm>
            <a:off x="8398676" y="2728930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7662327-A211-44F2-A06B-BC778213A404}"/>
              </a:ext>
            </a:extLst>
          </p:cNvPr>
          <p:cNvCxnSpPr>
            <a:cxnSpLocks/>
            <a:stCxn id="122" idx="0"/>
          </p:cNvCxnSpPr>
          <p:nvPr/>
        </p:nvCxnSpPr>
        <p:spPr>
          <a:xfrm flipH="1" flipV="1">
            <a:off x="7588250" y="2130132"/>
            <a:ext cx="7134" cy="12749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F867797A-A5BE-466F-9A72-BFA14279A77E}"/>
              </a:ext>
            </a:extLst>
          </p:cNvPr>
          <p:cNvSpPr/>
          <p:nvPr/>
        </p:nvSpPr>
        <p:spPr>
          <a:xfrm>
            <a:off x="7528726" y="2065851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A35ED65-39E3-4BB3-B810-2C53A8C7A6F1}"/>
              </a:ext>
            </a:extLst>
          </p:cNvPr>
          <p:cNvSpPr/>
          <p:nvPr/>
        </p:nvSpPr>
        <p:spPr>
          <a:xfrm>
            <a:off x="7535860" y="3405088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91CEDE0-5827-4243-B615-2D54D333CBEE}"/>
              </a:ext>
            </a:extLst>
          </p:cNvPr>
          <p:cNvSpPr/>
          <p:nvPr/>
        </p:nvSpPr>
        <p:spPr>
          <a:xfrm>
            <a:off x="10758487" y="4989335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FFA2D16-587D-43CF-9DE5-E263A7C1ACD4}"/>
              </a:ext>
            </a:extLst>
          </p:cNvPr>
          <p:cNvSpPr/>
          <p:nvPr/>
        </p:nvSpPr>
        <p:spPr>
          <a:xfrm>
            <a:off x="8398676" y="4989335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EA13FF-AD23-499D-94EE-A8F66F747F15}"/>
              </a:ext>
            </a:extLst>
          </p:cNvPr>
          <p:cNvSpPr txBox="1"/>
          <p:nvPr/>
        </p:nvSpPr>
        <p:spPr>
          <a:xfrm>
            <a:off x="4705350" y="5581585"/>
            <a:ext cx="6924675" cy="120032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If it is sequential, we may build live intervals to reveal the interference. That means it could have similar defect as linear scan register allocation.</a:t>
            </a:r>
          </a:p>
          <a:p>
            <a:r>
              <a:rPr lang="en-US" i="1" dirty="0"/>
              <a:t>However, a more severe issue is that it does not work for threaded execution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7A2578E-6B9C-4E02-AB46-6AB199E1A27A}"/>
              </a:ext>
            </a:extLst>
          </p:cNvPr>
          <p:cNvSpPr txBox="1"/>
          <p:nvPr/>
        </p:nvSpPr>
        <p:spPr>
          <a:xfrm>
            <a:off x="6019799" y="239685"/>
            <a:ext cx="5838825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i="1" dirty="0"/>
              <a:t>Note: whether buffer(e, {}) can re-use buffer(b, {}) depends on how operation “e = d” is lowered.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3C9E85B-4456-4BCB-8DD1-C9B3B82074C5}"/>
              </a:ext>
            </a:extLst>
          </p:cNvPr>
          <p:cNvSpPr/>
          <p:nvPr/>
        </p:nvSpPr>
        <p:spPr>
          <a:xfrm>
            <a:off x="3024979" y="2363786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0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CE01-047F-45F3-AD5B-D9824D7A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Multi-threaded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8FAA-16EB-445F-851C-D4A38D73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67488" cy="4351338"/>
          </a:xfrm>
        </p:spPr>
        <p:txBody>
          <a:bodyPr>
            <a:normAutofit/>
          </a:bodyPr>
          <a:lstStyle/>
          <a:p>
            <a:r>
              <a:rPr lang="en-US" dirty="0"/>
              <a:t>A multiple threaded execution of computation graph</a:t>
            </a:r>
          </a:p>
          <a:p>
            <a:pPr lvl="1"/>
            <a:r>
              <a:rPr lang="en-US" dirty="0"/>
              <a:t>One XLA strategy is to allocate each GEMM operation to a GPU stream (</a:t>
            </a:r>
            <a:r>
              <a:rPr lang="en-US" dirty="0" err="1"/>
              <a:t>hw</a:t>
            </a:r>
            <a:r>
              <a:rPr lang="en-US" dirty="0"/>
              <a:t> thread)</a:t>
            </a:r>
          </a:p>
          <a:p>
            <a:pPr lvl="2"/>
            <a:r>
              <a:rPr lang="en-US" dirty="0"/>
              <a:t>Since GEMM is commonly the main course of AI computation.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27F2ED-635A-4308-8AAB-1384A6EDB60E}"/>
              </a:ext>
            </a:extLst>
          </p:cNvPr>
          <p:cNvSpPr/>
          <p:nvPr/>
        </p:nvSpPr>
        <p:spPr>
          <a:xfrm>
            <a:off x="7962900" y="1844676"/>
            <a:ext cx="1162050" cy="542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94932-76B2-4B12-A4DB-6940DBE9278F}"/>
              </a:ext>
            </a:extLst>
          </p:cNvPr>
          <p:cNvSpPr/>
          <p:nvPr/>
        </p:nvSpPr>
        <p:spPr>
          <a:xfrm>
            <a:off x="9925050" y="1825625"/>
            <a:ext cx="1162050" cy="542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4D850-0763-41B4-9F50-EF56CE294E7C}"/>
              </a:ext>
            </a:extLst>
          </p:cNvPr>
          <p:cNvSpPr/>
          <p:nvPr/>
        </p:nvSpPr>
        <p:spPr>
          <a:xfrm>
            <a:off x="8048624" y="4773417"/>
            <a:ext cx="1162050" cy="5429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68721-5A03-43C3-9EB0-9FF6CFDE0B25}"/>
              </a:ext>
            </a:extLst>
          </p:cNvPr>
          <p:cNvSpPr/>
          <p:nvPr/>
        </p:nvSpPr>
        <p:spPr>
          <a:xfrm>
            <a:off x="7962899" y="2368551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284F1-0A53-4E26-8930-DD7B5ACF1D9B}"/>
              </a:ext>
            </a:extLst>
          </p:cNvPr>
          <p:cNvSpPr/>
          <p:nvPr/>
        </p:nvSpPr>
        <p:spPr>
          <a:xfrm>
            <a:off x="8629649" y="3098408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9E9354-6FB2-43FE-873B-71727670E678}"/>
              </a:ext>
            </a:extLst>
          </p:cNvPr>
          <p:cNvSpPr/>
          <p:nvPr/>
        </p:nvSpPr>
        <p:spPr>
          <a:xfrm>
            <a:off x="9791698" y="3098408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80EE84-4A1C-48D0-8866-94FB6F5CFAD4}"/>
              </a:ext>
            </a:extLst>
          </p:cNvPr>
          <p:cNvSpPr/>
          <p:nvPr/>
        </p:nvSpPr>
        <p:spPr>
          <a:xfrm>
            <a:off x="8039098" y="4615456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86890E-3F81-4435-A1C7-3135B0BF9396}"/>
              </a:ext>
            </a:extLst>
          </p:cNvPr>
          <p:cNvSpPr/>
          <p:nvPr/>
        </p:nvSpPr>
        <p:spPr>
          <a:xfrm>
            <a:off x="8629649" y="4615456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B5FEED-AD79-4956-A909-7F6E67697B84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543924" y="2535239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5A08D-88DC-4FD0-AF2E-59EADD7DBCA8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 flipH="1">
            <a:off x="9429747" y="3265096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A5C2A3-449B-4390-8625-D27DECE96C48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 flipH="1">
            <a:off x="10077448" y="2530388"/>
            <a:ext cx="428628" cy="56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78D835F-F92F-4389-A555-B575AC1C8ACF}"/>
              </a:ext>
            </a:extLst>
          </p:cNvPr>
          <p:cNvSpPr/>
          <p:nvPr/>
        </p:nvSpPr>
        <p:spPr>
          <a:xfrm>
            <a:off x="9134471" y="3940276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6226E1-CD90-47B8-8E99-D263CA71CF61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8924925" y="4104988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D8C024-5DDB-447F-B99D-FF47FFC4BE74}"/>
              </a:ext>
            </a:extLst>
          </p:cNvPr>
          <p:cNvSpPr txBox="1"/>
          <p:nvPr/>
        </p:nvSpPr>
        <p:spPr>
          <a:xfrm>
            <a:off x="7558086" y="5712434"/>
            <a:ext cx="402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12FA"/>
                </a:solidFill>
              </a:rPr>
              <a:t>Can buffer(d, {})  re-use buffer(a, {})?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1311AF-8774-44F1-B193-2733649F1C64}"/>
              </a:ext>
            </a:extLst>
          </p:cNvPr>
          <p:cNvSpPr/>
          <p:nvPr/>
        </p:nvSpPr>
        <p:spPr>
          <a:xfrm>
            <a:off x="8058150" y="5329840"/>
            <a:ext cx="1162049" cy="166688"/>
          </a:xfrm>
          <a:prstGeom prst="rect">
            <a:avLst/>
          </a:prstGeom>
          <a:solidFill>
            <a:srgbClr val="D236D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8CAF27-E37E-4E25-A040-DF815EF0168F}"/>
              </a:ext>
            </a:extLst>
          </p:cNvPr>
          <p:cNvSpPr/>
          <p:nvPr/>
        </p:nvSpPr>
        <p:spPr>
          <a:xfrm>
            <a:off x="9925051" y="2373401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4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491810" y="4682804"/>
            <a:ext cx="1736792" cy="1645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09096" y="-366877"/>
            <a:ext cx="3483808" cy="31005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2194018" y="2058554"/>
            <a:ext cx="3795501" cy="36294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86173" y="3804320"/>
            <a:ext cx="8620027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4"/>
              </a:lnSpc>
            </a:pPr>
            <a:r>
              <a:rPr lang="en-US" sz="5334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K Grotesk Bold"/>
              </a:rPr>
              <a:t>And why should we do static analysis about memory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90669" y="685800"/>
            <a:ext cx="341553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10"/>
              </a:lnSpc>
              <a:spcBef>
                <a:spcPct val="0"/>
              </a:spcBef>
            </a:pPr>
            <a:r>
              <a:rPr lang="en-US" sz="4585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K Grotesk Bold"/>
              </a:rPr>
              <a:t>What is XLA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4E61CF-C290-4AD5-ABF1-8B3DBE5A5E15}"/>
              </a:ext>
            </a:extLst>
          </p:cNvPr>
          <p:cNvSpPr/>
          <p:nvPr/>
        </p:nvSpPr>
        <p:spPr>
          <a:xfrm>
            <a:off x="914399" y="685800"/>
            <a:ext cx="3186933" cy="210530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Disclaimer:</a:t>
            </a:r>
          </a:p>
          <a:p>
            <a:pPr lvl="1"/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did not actually work on XLA 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BufferAssignment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if I made mistake, please give me feedback.</a:t>
            </a:r>
          </a:p>
          <a:p>
            <a:pPr algn="ctr"/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6E8FA-E1C9-4298-8EE2-0E9B46383DEA}"/>
              </a:ext>
            </a:extLst>
          </p:cNvPr>
          <p:cNvSpPr txBox="1"/>
          <p:nvPr/>
        </p:nvSpPr>
        <p:spPr>
          <a:xfrm>
            <a:off x="6819900" y="5802868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i="1" dirty="0"/>
              <a:t>Base on </a:t>
            </a:r>
            <a:r>
              <a:rPr lang="en-US" i="1" dirty="0" err="1"/>
              <a:t>tensorflow</a:t>
            </a:r>
            <a:r>
              <a:rPr lang="en-US" i="1" dirty="0"/>
              <a:t> 1.14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CE01-047F-45F3-AD5B-D9824D7A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Multi-threaded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8FAA-16EB-445F-851C-D4A38D73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6748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multiple threaded execution of computation graph</a:t>
            </a:r>
          </a:p>
          <a:p>
            <a:pPr lvl="1"/>
            <a:r>
              <a:rPr lang="en-US" dirty="0"/>
              <a:t>XLA </a:t>
            </a:r>
            <a:r>
              <a:rPr lang="en-US" dirty="0" err="1"/>
              <a:t>BufferAssignment</a:t>
            </a:r>
            <a:r>
              <a:rPr lang="en-US" dirty="0"/>
              <a:t> accepts a “pre-coloring” of HLOs</a:t>
            </a:r>
          </a:p>
          <a:p>
            <a:pPr lvl="2"/>
            <a:r>
              <a:rPr lang="en-US" dirty="0"/>
              <a:t>Coloring? Not same concept of coloring in RA.</a:t>
            </a:r>
          </a:p>
          <a:p>
            <a:pPr lvl="3"/>
            <a:r>
              <a:rPr lang="en-US" dirty="0"/>
              <a:t>it is just grouping.</a:t>
            </a:r>
          </a:p>
          <a:p>
            <a:pPr lvl="2"/>
            <a:r>
              <a:rPr lang="en-US" dirty="0"/>
              <a:t>HLOs in same stream may have chance to re-use buffer. </a:t>
            </a:r>
          </a:p>
          <a:p>
            <a:pPr lvl="3"/>
            <a:r>
              <a:rPr lang="en-US" dirty="0"/>
              <a:t>An earlier pass “</a:t>
            </a:r>
            <a:r>
              <a:rPr lang="en-US" dirty="0" err="1"/>
              <a:t>StreamAssignment</a:t>
            </a:r>
            <a:r>
              <a:rPr lang="en-US" dirty="0"/>
              <a:t>” would assign “stream-id” to each of the HLO</a:t>
            </a:r>
          </a:p>
          <a:p>
            <a:pPr lvl="3"/>
            <a:r>
              <a:rPr lang="en-US" dirty="0"/>
              <a:t>It is feasible to assign each HLO within same stream group the same color. </a:t>
            </a:r>
          </a:p>
          <a:p>
            <a:pPr lvl="2"/>
            <a:r>
              <a:rPr lang="en-US" dirty="0"/>
              <a:t>HLOs which are not allocated in same color would simply be considered as live interval interfere.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27F2ED-635A-4308-8AAB-1384A6EDB60E}"/>
              </a:ext>
            </a:extLst>
          </p:cNvPr>
          <p:cNvSpPr/>
          <p:nvPr/>
        </p:nvSpPr>
        <p:spPr>
          <a:xfrm>
            <a:off x="7962900" y="1844676"/>
            <a:ext cx="1162050" cy="5429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94932-76B2-4B12-A4DB-6940DBE9278F}"/>
              </a:ext>
            </a:extLst>
          </p:cNvPr>
          <p:cNvSpPr/>
          <p:nvPr/>
        </p:nvSpPr>
        <p:spPr>
          <a:xfrm>
            <a:off x="9925050" y="1825625"/>
            <a:ext cx="1162050" cy="5429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4D850-0763-41B4-9F50-EF56CE294E7C}"/>
              </a:ext>
            </a:extLst>
          </p:cNvPr>
          <p:cNvSpPr/>
          <p:nvPr/>
        </p:nvSpPr>
        <p:spPr>
          <a:xfrm>
            <a:off x="8048624" y="4773417"/>
            <a:ext cx="1162050" cy="5429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68721-5A03-43C3-9EB0-9FF6CFDE0B25}"/>
              </a:ext>
            </a:extLst>
          </p:cNvPr>
          <p:cNvSpPr/>
          <p:nvPr/>
        </p:nvSpPr>
        <p:spPr>
          <a:xfrm>
            <a:off x="7962899" y="2368551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284F1-0A53-4E26-8930-DD7B5ACF1D9B}"/>
              </a:ext>
            </a:extLst>
          </p:cNvPr>
          <p:cNvSpPr/>
          <p:nvPr/>
        </p:nvSpPr>
        <p:spPr>
          <a:xfrm>
            <a:off x="8629649" y="3098408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9E9354-6FB2-43FE-873B-71727670E678}"/>
              </a:ext>
            </a:extLst>
          </p:cNvPr>
          <p:cNvSpPr/>
          <p:nvPr/>
        </p:nvSpPr>
        <p:spPr>
          <a:xfrm>
            <a:off x="9791698" y="3098408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80EE84-4A1C-48D0-8866-94FB6F5CFAD4}"/>
              </a:ext>
            </a:extLst>
          </p:cNvPr>
          <p:cNvSpPr/>
          <p:nvPr/>
        </p:nvSpPr>
        <p:spPr>
          <a:xfrm>
            <a:off x="8039098" y="4615456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86890E-3F81-4435-A1C7-3135B0BF9396}"/>
              </a:ext>
            </a:extLst>
          </p:cNvPr>
          <p:cNvSpPr/>
          <p:nvPr/>
        </p:nvSpPr>
        <p:spPr>
          <a:xfrm>
            <a:off x="8629649" y="4615456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B5FEED-AD79-4956-A909-7F6E67697B84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543924" y="2535239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5A08D-88DC-4FD0-AF2E-59EADD7DBCA8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 flipH="1">
            <a:off x="9429747" y="3265096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A5C2A3-449B-4390-8625-D27DECE96C48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 flipH="1">
            <a:off x="10077448" y="2525537"/>
            <a:ext cx="428628" cy="572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78D835F-F92F-4389-A555-B575AC1C8ACF}"/>
              </a:ext>
            </a:extLst>
          </p:cNvPr>
          <p:cNvSpPr/>
          <p:nvPr/>
        </p:nvSpPr>
        <p:spPr>
          <a:xfrm>
            <a:off x="9134471" y="3940276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6226E1-CD90-47B8-8E99-D263CA71CF61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8924925" y="4104988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D8C024-5DDB-447F-B99D-FF47FFC4BE74}"/>
              </a:ext>
            </a:extLst>
          </p:cNvPr>
          <p:cNvSpPr txBox="1"/>
          <p:nvPr/>
        </p:nvSpPr>
        <p:spPr>
          <a:xfrm>
            <a:off x="7558086" y="5712434"/>
            <a:ext cx="4024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12FA"/>
                </a:solidFill>
              </a:rPr>
              <a:t>Can buffer(d, {})  re-use buffer(a, {})?</a:t>
            </a:r>
          </a:p>
          <a:p>
            <a:r>
              <a:rPr lang="en-US" dirty="0"/>
              <a:t>No for the color. Even the live interval does not interfere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1311AF-8774-44F1-B193-2733649F1C64}"/>
              </a:ext>
            </a:extLst>
          </p:cNvPr>
          <p:cNvSpPr/>
          <p:nvPr/>
        </p:nvSpPr>
        <p:spPr>
          <a:xfrm>
            <a:off x="8058150" y="5329840"/>
            <a:ext cx="1162049" cy="166688"/>
          </a:xfrm>
          <a:prstGeom prst="rect">
            <a:avLst/>
          </a:prstGeom>
          <a:solidFill>
            <a:srgbClr val="D236D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4D5B79-4D96-4D94-B68B-C636BAF2ECEB}"/>
              </a:ext>
            </a:extLst>
          </p:cNvPr>
          <p:cNvSpPr/>
          <p:nvPr/>
        </p:nvSpPr>
        <p:spPr>
          <a:xfrm>
            <a:off x="9925051" y="2368550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67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B06A-B496-43E4-A0B0-48C85A09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DD2A-F18D-431F-8F6A-D668F0DB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62319" cy="4351338"/>
          </a:xfrm>
        </p:spPr>
        <p:txBody>
          <a:bodyPr/>
          <a:lstStyle/>
          <a:p>
            <a:r>
              <a:rPr lang="en-US" dirty="0"/>
              <a:t>So can we just use this “pre-color” and do linear scan to complete buffer allocation?</a:t>
            </a:r>
          </a:p>
          <a:p>
            <a:pPr lvl="1"/>
            <a:r>
              <a:rPr lang="en-US" dirty="0"/>
              <a:t>Note that it assumes there is infinite buffer to assign (and no “spilling” is required)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F43E1E-72BA-41D6-97C3-118AE4B8EA9A}"/>
              </a:ext>
            </a:extLst>
          </p:cNvPr>
          <p:cNvSpPr/>
          <p:nvPr/>
        </p:nvSpPr>
        <p:spPr>
          <a:xfrm>
            <a:off x="4957764" y="1853410"/>
            <a:ext cx="18002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DDE62-501C-4C75-B5BB-8AD009F2DC82}"/>
              </a:ext>
            </a:extLst>
          </p:cNvPr>
          <p:cNvSpPr/>
          <p:nvPr/>
        </p:nvSpPr>
        <p:spPr>
          <a:xfrm>
            <a:off x="4976812" y="2522263"/>
            <a:ext cx="18002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9CBE5-4C9A-495A-8906-2B87B5C4D7D6}"/>
              </a:ext>
            </a:extLst>
          </p:cNvPr>
          <p:cNvSpPr/>
          <p:nvPr/>
        </p:nvSpPr>
        <p:spPr>
          <a:xfrm>
            <a:off x="5043488" y="4782151"/>
            <a:ext cx="17335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B7268-2CD7-484C-8BAD-301DC535677D}"/>
              </a:ext>
            </a:extLst>
          </p:cNvPr>
          <p:cNvSpPr/>
          <p:nvPr/>
        </p:nvSpPr>
        <p:spPr>
          <a:xfrm>
            <a:off x="4976812" y="3197904"/>
            <a:ext cx="18002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=  tuple(a, b)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88EB1-F800-46A2-8442-3BAC9DF78318}"/>
              </a:ext>
            </a:extLst>
          </p:cNvPr>
          <p:cNvSpPr/>
          <p:nvPr/>
        </p:nvSpPr>
        <p:spPr>
          <a:xfrm>
            <a:off x="4486275" y="3985276"/>
            <a:ext cx="2743203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 = get-tuple-element(c, 1)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2286EA-F114-42DD-A335-B962E567F83E}"/>
              </a:ext>
            </a:extLst>
          </p:cNvPr>
          <p:cNvCxnSpPr>
            <a:cxnSpLocks/>
          </p:cNvCxnSpPr>
          <p:nvPr/>
        </p:nvCxnSpPr>
        <p:spPr>
          <a:xfrm>
            <a:off x="7229478" y="2124872"/>
            <a:ext cx="37909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DB9461-83A7-4FF2-BB57-BE6B272D4BE5}"/>
              </a:ext>
            </a:extLst>
          </p:cNvPr>
          <p:cNvCxnSpPr>
            <a:cxnSpLocks/>
          </p:cNvCxnSpPr>
          <p:nvPr/>
        </p:nvCxnSpPr>
        <p:spPr>
          <a:xfrm>
            <a:off x="7229478" y="2793209"/>
            <a:ext cx="38290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70D59-DFC6-4C09-A0BF-0411A578530D}"/>
              </a:ext>
            </a:extLst>
          </p:cNvPr>
          <p:cNvCxnSpPr>
            <a:cxnSpLocks/>
          </p:cNvCxnSpPr>
          <p:nvPr/>
        </p:nvCxnSpPr>
        <p:spPr>
          <a:xfrm>
            <a:off x="7229478" y="3469366"/>
            <a:ext cx="38195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F93779-DEDB-430B-84B9-4DA66334E2F8}"/>
              </a:ext>
            </a:extLst>
          </p:cNvPr>
          <p:cNvCxnSpPr>
            <a:cxnSpLocks/>
          </p:cNvCxnSpPr>
          <p:nvPr/>
        </p:nvCxnSpPr>
        <p:spPr>
          <a:xfrm>
            <a:off x="7505700" y="4100224"/>
            <a:ext cx="35147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22D520-280E-417E-BD96-EB47CAC30A75}"/>
              </a:ext>
            </a:extLst>
          </p:cNvPr>
          <p:cNvCxnSpPr>
            <a:cxnSpLocks/>
          </p:cNvCxnSpPr>
          <p:nvPr/>
        </p:nvCxnSpPr>
        <p:spPr>
          <a:xfrm>
            <a:off x="7305675" y="5040115"/>
            <a:ext cx="3724275" cy="23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EF1598-4C98-4139-923C-45829DEC99A2}"/>
              </a:ext>
            </a:extLst>
          </p:cNvPr>
          <p:cNvSpPr txBox="1"/>
          <p:nvPr/>
        </p:nvSpPr>
        <p:spPr>
          <a:xfrm>
            <a:off x="7086603" y="1310384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buffer(a, {})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9DB8DA-BDEE-456C-AFB7-5C16CB876AF0}"/>
              </a:ext>
            </a:extLst>
          </p:cNvPr>
          <p:cNvCxnSpPr>
            <a:cxnSpLocks/>
          </p:cNvCxnSpPr>
          <p:nvPr/>
        </p:nvCxnSpPr>
        <p:spPr>
          <a:xfrm flipV="1">
            <a:off x="8458200" y="2793209"/>
            <a:ext cx="0" cy="2260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280415-AC67-4073-A811-69F73AA1218A}"/>
              </a:ext>
            </a:extLst>
          </p:cNvPr>
          <p:cNvSpPr txBox="1"/>
          <p:nvPr/>
        </p:nvSpPr>
        <p:spPr>
          <a:xfrm>
            <a:off x="8120065" y="1301186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buffer(b, {})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31465-C50E-4726-B9EA-9FADA81305EB}"/>
              </a:ext>
            </a:extLst>
          </p:cNvPr>
          <p:cNvSpPr txBox="1"/>
          <p:nvPr/>
        </p:nvSpPr>
        <p:spPr>
          <a:xfrm>
            <a:off x="9101138" y="1310384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buffer(c, {})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95E89-1439-4621-9F55-57E7BAEB3412}"/>
              </a:ext>
            </a:extLst>
          </p:cNvPr>
          <p:cNvSpPr txBox="1"/>
          <p:nvPr/>
        </p:nvSpPr>
        <p:spPr>
          <a:xfrm>
            <a:off x="10134600" y="1310384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buffer(e, {})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DD869B-0EAA-467B-8554-412C4934214E}"/>
              </a:ext>
            </a:extLst>
          </p:cNvPr>
          <p:cNvSpPr/>
          <p:nvPr/>
        </p:nvSpPr>
        <p:spPr>
          <a:xfrm>
            <a:off x="9367840" y="3405088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634784-26DD-4989-937B-34E4113096FE}"/>
              </a:ext>
            </a:extLst>
          </p:cNvPr>
          <p:cNvSpPr/>
          <p:nvPr/>
        </p:nvSpPr>
        <p:spPr>
          <a:xfrm>
            <a:off x="8398676" y="2728930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DB5CBE-8021-4B8C-A926-B7D5CF925347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7588250" y="2130132"/>
            <a:ext cx="7134" cy="12749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2E13532-2A5C-49F2-8C05-5BA67C5F5B1F}"/>
              </a:ext>
            </a:extLst>
          </p:cNvPr>
          <p:cNvSpPr/>
          <p:nvPr/>
        </p:nvSpPr>
        <p:spPr>
          <a:xfrm>
            <a:off x="7528726" y="2065851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5C81FB-8675-4B85-81C6-028C25D6B065}"/>
              </a:ext>
            </a:extLst>
          </p:cNvPr>
          <p:cNvSpPr/>
          <p:nvPr/>
        </p:nvSpPr>
        <p:spPr>
          <a:xfrm>
            <a:off x="7535860" y="3405088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087F16B-3080-4361-9232-5070F35459DF}"/>
              </a:ext>
            </a:extLst>
          </p:cNvPr>
          <p:cNvSpPr/>
          <p:nvPr/>
        </p:nvSpPr>
        <p:spPr>
          <a:xfrm>
            <a:off x="10758487" y="4989335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15242DD-FD27-4ACA-AB4E-1593A0F3F52D}"/>
              </a:ext>
            </a:extLst>
          </p:cNvPr>
          <p:cNvSpPr/>
          <p:nvPr/>
        </p:nvSpPr>
        <p:spPr>
          <a:xfrm>
            <a:off x="8398676" y="4989335"/>
            <a:ext cx="119047" cy="128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4EAFF-E4BB-41A2-91C9-FE5E308072D4}"/>
              </a:ext>
            </a:extLst>
          </p:cNvPr>
          <p:cNvSpPr/>
          <p:nvPr/>
        </p:nvSpPr>
        <p:spPr>
          <a:xfrm>
            <a:off x="7232134" y="2475700"/>
            <a:ext cx="726498" cy="250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buffer1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60A71B-6906-4589-AAD8-3021EC4F2748}"/>
              </a:ext>
            </a:extLst>
          </p:cNvPr>
          <p:cNvSpPr/>
          <p:nvPr/>
        </p:nvSpPr>
        <p:spPr>
          <a:xfrm>
            <a:off x="8120065" y="3644979"/>
            <a:ext cx="726498" cy="250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buffer2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A952B0-B1D0-4AA8-9F2A-B0E9D0B4E7B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10818011" y="5117891"/>
            <a:ext cx="0" cy="1059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241056-1CE8-4C9F-8D72-1AA250E75A52}"/>
              </a:ext>
            </a:extLst>
          </p:cNvPr>
          <p:cNvSpPr/>
          <p:nvPr/>
        </p:nvSpPr>
        <p:spPr>
          <a:xfrm>
            <a:off x="10454761" y="5522051"/>
            <a:ext cx="726498" cy="250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buffer1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E85AEB-259A-4368-9B7C-9C8F970D9DB8}"/>
              </a:ext>
            </a:extLst>
          </p:cNvPr>
          <p:cNvSpPr txBox="1"/>
          <p:nvPr/>
        </p:nvSpPr>
        <p:spPr>
          <a:xfrm>
            <a:off x="4400550" y="5647427"/>
            <a:ext cx="508633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It could be possible. But XLA simply does not take this way. (I am still thinking about the reason)</a:t>
            </a:r>
          </a:p>
        </p:txBody>
      </p:sp>
    </p:spTree>
    <p:extLst>
      <p:ext uri="{BB962C8B-B14F-4D97-AF65-F5344CB8AC3E}">
        <p14:creationId xmlns:p14="http://schemas.microsoft.com/office/powerpoint/2010/main" val="2512090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1D2C-682C-4E46-AA83-3DA0F2E6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Liveness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7DDE-E262-405B-A741-CA9A0A600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9975" cy="4351338"/>
          </a:xfrm>
        </p:spPr>
        <p:txBody>
          <a:bodyPr/>
          <a:lstStyle/>
          <a:p>
            <a:r>
              <a:rPr lang="en-US" dirty="0"/>
              <a:t>XLA choose another way</a:t>
            </a:r>
          </a:p>
          <a:p>
            <a:pPr lvl="1"/>
            <a:r>
              <a:rPr lang="en-US" dirty="0"/>
              <a:t>Use the strictly “executes-before” relationship.</a:t>
            </a:r>
          </a:p>
          <a:p>
            <a:pPr lvl="1"/>
            <a:r>
              <a:rPr lang="en-US" dirty="0"/>
              <a:t>This is a dense approach</a:t>
            </a:r>
          </a:p>
          <a:p>
            <a:pPr lvl="2"/>
            <a:r>
              <a:rPr lang="en-US" dirty="0"/>
              <a:t>Each node has a full predecessors set</a:t>
            </a:r>
          </a:p>
          <a:p>
            <a:pPr lvl="2"/>
            <a:r>
              <a:rPr lang="en-US" dirty="0"/>
              <a:t>If “a” appears in “</a:t>
            </a:r>
            <a:r>
              <a:rPr lang="en-US" dirty="0" err="1"/>
              <a:t>b”’s</a:t>
            </a:r>
            <a:r>
              <a:rPr lang="en-US" dirty="0"/>
              <a:t> predecessors set, “a” must reaches “b”. Thus “a” executes before “b”.</a:t>
            </a:r>
          </a:p>
          <a:p>
            <a:pPr lvl="3"/>
            <a:r>
              <a:rPr lang="en-US" dirty="0"/>
              <a:t>It is safe to say “buffer(a, {})” and “buffer(b, {})” </a:t>
            </a:r>
            <a:r>
              <a:rPr lang="en-US" b="1" dirty="0"/>
              <a:t>MUST</a:t>
            </a:r>
            <a:r>
              <a:rPr lang="en-US" dirty="0"/>
              <a:t> not interfere.</a:t>
            </a:r>
          </a:p>
          <a:p>
            <a:pPr lvl="3"/>
            <a:r>
              <a:rPr lang="en-US" dirty="0"/>
              <a:t>Above statement does not consider operand reusability and buffer alias.</a:t>
            </a:r>
          </a:p>
          <a:p>
            <a:pPr lvl="2"/>
            <a:r>
              <a:rPr lang="en-US" dirty="0"/>
              <a:t>If neither “a” executes before “b”, nor “b” executes before “a”, “buffer(a, {})” and “buffer(b, {})” </a:t>
            </a:r>
            <a:r>
              <a:rPr lang="en-US" b="1" dirty="0"/>
              <a:t>MAY</a:t>
            </a:r>
            <a:r>
              <a:rPr lang="en-US" dirty="0"/>
              <a:t> interfere.</a:t>
            </a:r>
          </a:p>
          <a:p>
            <a:pPr lvl="3"/>
            <a:r>
              <a:rPr lang="en-US" dirty="0"/>
              <a:t>This is conservative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0F28F-921B-437C-A506-F56D00C3F4DF}"/>
              </a:ext>
            </a:extLst>
          </p:cNvPr>
          <p:cNvSpPr/>
          <p:nvPr/>
        </p:nvSpPr>
        <p:spPr>
          <a:xfrm>
            <a:off x="8782050" y="9366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6E8C5-902A-4F0E-9792-9D7ED5A4BAB5}"/>
              </a:ext>
            </a:extLst>
          </p:cNvPr>
          <p:cNvSpPr/>
          <p:nvPr/>
        </p:nvSpPr>
        <p:spPr>
          <a:xfrm>
            <a:off x="8782050" y="31607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 …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E3C242-B460-4A71-B33A-DB29C2B4D0DD}"/>
              </a:ext>
            </a:extLst>
          </p:cNvPr>
          <p:cNvSpPr/>
          <p:nvPr/>
        </p:nvSpPr>
        <p:spPr>
          <a:xfrm>
            <a:off x="9104217" y="636587"/>
            <a:ext cx="517715" cy="2524125"/>
          </a:xfrm>
          <a:custGeom>
            <a:avLst/>
            <a:gdLst>
              <a:gd name="connsiteX0" fmla="*/ 246453 w 517715"/>
              <a:gd name="connsiteY0" fmla="*/ 0 h 2524125"/>
              <a:gd name="connsiteX1" fmla="*/ 8328 w 517715"/>
              <a:gd name="connsiteY1" fmla="*/ 962025 h 2524125"/>
              <a:gd name="connsiteX2" fmla="*/ 513153 w 517715"/>
              <a:gd name="connsiteY2" fmla="*/ 1905000 h 2524125"/>
              <a:gd name="connsiteX3" fmla="*/ 246453 w 517715"/>
              <a:gd name="connsiteY3" fmla="*/ 2524125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15" h="2524125">
                <a:moveTo>
                  <a:pt x="246453" y="0"/>
                </a:moveTo>
                <a:cubicBezTo>
                  <a:pt x="105165" y="322262"/>
                  <a:pt x="-36122" y="644525"/>
                  <a:pt x="8328" y="962025"/>
                </a:cubicBezTo>
                <a:cubicBezTo>
                  <a:pt x="52778" y="1279525"/>
                  <a:pt x="473466" y="1644650"/>
                  <a:pt x="513153" y="1905000"/>
                </a:cubicBezTo>
                <a:cubicBezTo>
                  <a:pt x="552841" y="2165350"/>
                  <a:pt x="322653" y="2384425"/>
                  <a:pt x="246453" y="2524125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A76FAB-532E-4B91-8F88-522517760CF2}"/>
              </a:ext>
            </a:extLst>
          </p:cNvPr>
          <p:cNvCxnSpPr>
            <a:stCxn id="13" idx="3"/>
          </p:cNvCxnSpPr>
          <p:nvPr/>
        </p:nvCxnSpPr>
        <p:spPr>
          <a:xfrm flipV="1">
            <a:off x="9350670" y="2963862"/>
            <a:ext cx="12404" cy="196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210113-FDBC-4905-A784-E8EB5FDB30C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363075" y="3062287"/>
            <a:ext cx="1619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3B70594-AB15-49A2-9F7F-751D5EF7BD3A}"/>
              </a:ext>
            </a:extLst>
          </p:cNvPr>
          <p:cNvSpPr/>
          <p:nvPr/>
        </p:nvSpPr>
        <p:spPr>
          <a:xfrm>
            <a:off x="10658475" y="1958974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= 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AD649F-5468-431C-AD30-DA62F17354E0}"/>
              </a:ext>
            </a:extLst>
          </p:cNvPr>
          <p:cNvSpPr txBox="1"/>
          <p:nvPr/>
        </p:nvSpPr>
        <p:spPr>
          <a:xfrm>
            <a:off x="8345580" y="4027904"/>
            <a:ext cx="3495677" cy="2400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Considering execution relationship only: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buffer(a, {}) and buffer(b, {})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MUST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NOT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interfere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buffer(a, {}) and buffer(c, {})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MAY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interfere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buffer(b, {}) and buffer(c, {})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MAY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interfere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45CD10-45CE-42A1-BC1D-C24E2303DFAE}"/>
              </a:ext>
            </a:extLst>
          </p:cNvPr>
          <p:cNvSpPr/>
          <p:nvPr/>
        </p:nvSpPr>
        <p:spPr>
          <a:xfrm>
            <a:off x="8639175" y="1514475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19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FC20-08C9-433E-812D-B65619FB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BufferAssigner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6725-C3BA-4854-98BE-D26C5D84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10276" cy="4351338"/>
          </a:xfrm>
        </p:spPr>
        <p:txBody>
          <a:bodyPr>
            <a:normAutofit/>
          </a:bodyPr>
          <a:lstStyle/>
          <a:p>
            <a:r>
              <a:rPr lang="en-US" dirty="0"/>
              <a:t>Now all the things are ready:</a:t>
            </a:r>
          </a:p>
          <a:p>
            <a:pPr lvl="1"/>
            <a:r>
              <a:rPr lang="en-US" dirty="0"/>
              <a:t>Judgement of liveness interference</a:t>
            </a:r>
          </a:p>
          <a:p>
            <a:pPr lvl="1"/>
            <a:r>
              <a:rPr lang="en-US" dirty="0"/>
              <a:t>Breaks multiple-threading problem into sequential problem via “coloring”</a:t>
            </a:r>
          </a:p>
          <a:p>
            <a:pPr lvl="1"/>
            <a:endParaRPr lang="en-US" dirty="0"/>
          </a:p>
          <a:p>
            <a:r>
              <a:rPr lang="en-US" dirty="0"/>
              <a:t>Exploit logical buffer reusability</a:t>
            </a:r>
          </a:p>
          <a:p>
            <a:pPr lvl="1"/>
            <a:r>
              <a:rPr lang="en-US" dirty="0"/>
              <a:t>Sort </a:t>
            </a:r>
            <a:r>
              <a:rPr lang="en-US" i="1" dirty="0"/>
              <a:t>logical buffers </a:t>
            </a:r>
            <a:r>
              <a:rPr lang="en-US" dirty="0"/>
              <a:t>by size and put them to the Worklist</a:t>
            </a:r>
          </a:p>
          <a:p>
            <a:pPr lvl="2"/>
            <a:r>
              <a:rPr lang="en-US" dirty="0"/>
              <a:t>Put the biggest buffer to the front (make them be allocated first)</a:t>
            </a:r>
          </a:p>
          <a:p>
            <a:pPr lvl="2"/>
            <a:r>
              <a:rPr lang="en-US" dirty="0"/>
              <a:t>Other many rules…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D476A-ACA1-421A-B811-3FE8CF7613EB}"/>
              </a:ext>
            </a:extLst>
          </p:cNvPr>
          <p:cNvSpPr/>
          <p:nvPr/>
        </p:nvSpPr>
        <p:spPr>
          <a:xfrm>
            <a:off x="7210425" y="9255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96EC5-3CC3-48DC-B3AE-01D4EB767095}"/>
              </a:ext>
            </a:extLst>
          </p:cNvPr>
          <p:cNvSpPr/>
          <p:nvPr/>
        </p:nvSpPr>
        <p:spPr>
          <a:xfrm>
            <a:off x="9172575" y="9064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F70ADC-D88F-4B2B-A6CB-3B6222AA657D}"/>
              </a:ext>
            </a:extLst>
          </p:cNvPr>
          <p:cNvSpPr/>
          <p:nvPr/>
        </p:nvSpPr>
        <p:spPr>
          <a:xfrm>
            <a:off x="7296149" y="38542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1D0843-33CC-4993-ADA9-681CE6B27250}"/>
              </a:ext>
            </a:extLst>
          </p:cNvPr>
          <p:cNvSpPr/>
          <p:nvPr/>
        </p:nvSpPr>
        <p:spPr>
          <a:xfrm>
            <a:off x="7210424" y="14493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C840A-C32A-4873-8F58-6377B46706AE}"/>
              </a:ext>
            </a:extLst>
          </p:cNvPr>
          <p:cNvSpPr/>
          <p:nvPr/>
        </p:nvSpPr>
        <p:spPr>
          <a:xfrm>
            <a:off x="7877174" y="21792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C3C9A-AF91-4B3D-9E17-7D7F1945B856}"/>
              </a:ext>
            </a:extLst>
          </p:cNvPr>
          <p:cNvSpPr/>
          <p:nvPr/>
        </p:nvSpPr>
        <p:spPr>
          <a:xfrm>
            <a:off x="9039223" y="21792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9E7E2-840C-47B6-94B2-4C5AEE6C1C7D}"/>
              </a:ext>
            </a:extLst>
          </p:cNvPr>
          <p:cNvSpPr/>
          <p:nvPr/>
        </p:nvSpPr>
        <p:spPr>
          <a:xfrm>
            <a:off x="7286623" y="36962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1E6142-04DD-4317-9A28-B79723355499}"/>
              </a:ext>
            </a:extLst>
          </p:cNvPr>
          <p:cNvSpPr/>
          <p:nvPr/>
        </p:nvSpPr>
        <p:spPr>
          <a:xfrm>
            <a:off x="7877174" y="36962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5F0184-4B45-498B-90C6-041FDE1747A1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7791449" y="16160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A17C9F-508A-4F36-B329-43FB7FBD320B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8677272" y="23459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EC76C2-D6E0-4934-853F-4D9AD7BEE2E5}"/>
              </a:ext>
            </a:extLst>
          </p:cNvPr>
          <p:cNvCxnSpPr>
            <a:cxnSpLocks/>
            <a:stCxn id="22" idx="2"/>
            <a:endCxn id="11" idx="0"/>
          </p:cNvCxnSpPr>
          <p:nvPr/>
        </p:nvCxnSpPr>
        <p:spPr>
          <a:xfrm flipH="1">
            <a:off x="9324973" y="1595348"/>
            <a:ext cx="428628" cy="58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A0DD6E-5F00-4427-91A8-83C9294A7F3E}"/>
              </a:ext>
            </a:extLst>
          </p:cNvPr>
          <p:cNvSpPr txBox="1"/>
          <p:nvPr/>
        </p:nvSpPr>
        <p:spPr>
          <a:xfrm>
            <a:off x="9905999" y="20779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7BC18C-08EB-4E09-AF26-BD67F7A052BA}"/>
              </a:ext>
            </a:extLst>
          </p:cNvPr>
          <p:cNvSpPr/>
          <p:nvPr/>
        </p:nvSpPr>
        <p:spPr>
          <a:xfrm>
            <a:off x="8381996" y="30211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12616B-705F-477C-904A-56E6DB652306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 flipH="1">
            <a:off x="8172450" y="31858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813940-9FFB-466E-822B-CB35FAA08F83}"/>
              </a:ext>
            </a:extLst>
          </p:cNvPr>
          <p:cNvSpPr txBox="1"/>
          <p:nvPr/>
        </p:nvSpPr>
        <p:spPr>
          <a:xfrm>
            <a:off x="9220196" y="2918802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DAF7E-5EA7-442C-A551-69E2C99B9BEF}"/>
              </a:ext>
            </a:extLst>
          </p:cNvPr>
          <p:cNvSpPr txBox="1"/>
          <p:nvPr/>
        </p:nvSpPr>
        <p:spPr>
          <a:xfrm>
            <a:off x="7305673" y="4921478"/>
            <a:ext cx="422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How does XLA finish the buffer allocation and assignment?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E15543-81AF-4A60-9414-B92A030991FE}"/>
              </a:ext>
            </a:extLst>
          </p:cNvPr>
          <p:cNvSpPr/>
          <p:nvPr/>
        </p:nvSpPr>
        <p:spPr>
          <a:xfrm>
            <a:off x="9172576" y="1438361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95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FC20-08C9-433E-812D-B65619FB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BufferAssigner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6725-C3BA-4854-98BE-D26C5D84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10276" cy="4351338"/>
          </a:xfrm>
        </p:spPr>
        <p:txBody>
          <a:bodyPr>
            <a:normAutofit/>
          </a:bodyPr>
          <a:lstStyle/>
          <a:p>
            <a:r>
              <a:rPr lang="en-US" dirty="0"/>
              <a:t>Exploit logical buffer reusability</a:t>
            </a:r>
          </a:p>
          <a:p>
            <a:pPr lvl="1"/>
            <a:r>
              <a:rPr lang="en-US" dirty="0"/>
              <a:t>Go through the Worklist and try to allocate</a:t>
            </a:r>
          </a:p>
          <a:p>
            <a:pPr lvl="2"/>
            <a:r>
              <a:rPr lang="en-US" i="1" dirty="0"/>
              <a:t>Logical buffers</a:t>
            </a:r>
            <a:r>
              <a:rPr lang="en-US" dirty="0"/>
              <a:t> have no liveness interference can be assigned to same allocation</a:t>
            </a:r>
          </a:p>
          <a:p>
            <a:pPr lvl="2"/>
            <a:r>
              <a:rPr lang="en-US" dirty="0"/>
              <a:t>Some more rules to check reusability, like:</a:t>
            </a:r>
          </a:p>
          <a:p>
            <a:pPr lvl="3"/>
            <a:r>
              <a:rPr lang="en-US" dirty="0"/>
              <a:t>buffer size fits</a:t>
            </a:r>
          </a:p>
          <a:p>
            <a:pPr lvl="3"/>
            <a:r>
              <a:rPr lang="en-US" dirty="0"/>
              <a:t>operand reusability meets</a:t>
            </a:r>
          </a:p>
          <a:p>
            <a:pPr lvl="3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2"/>
            <a:r>
              <a:rPr lang="en-US" dirty="0"/>
              <a:t>If the </a:t>
            </a:r>
            <a:r>
              <a:rPr lang="en-US" i="1" dirty="0"/>
              <a:t>logical buffer</a:t>
            </a:r>
            <a:r>
              <a:rPr lang="en-US" dirty="0"/>
              <a:t> can not reuse any existed allocation, simply allocate new buffer for it.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D476A-ACA1-421A-B811-3FE8CF7613EB}"/>
              </a:ext>
            </a:extLst>
          </p:cNvPr>
          <p:cNvSpPr/>
          <p:nvPr/>
        </p:nvSpPr>
        <p:spPr>
          <a:xfrm>
            <a:off x="7219950" y="88741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96EC5-3CC3-48DC-B3AE-01D4EB767095}"/>
              </a:ext>
            </a:extLst>
          </p:cNvPr>
          <p:cNvSpPr/>
          <p:nvPr/>
        </p:nvSpPr>
        <p:spPr>
          <a:xfrm>
            <a:off x="9182100" y="86836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F70ADC-D88F-4B2B-A6CB-3B6222AA657D}"/>
              </a:ext>
            </a:extLst>
          </p:cNvPr>
          <p:cNvSpPr/>
          <p:nvPr/>
        </p:nvSpPr>
        <p:spPr>
          <a:xfrm>
            <a:off x="7305674" y="381615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1D0843-33CC-4993-ADA9-681CE6B27250}"/>
              </a:ext>
            </a:extLst>
          </p:cNvPr>
          <p:cNvSpPr/>
          <p:nvPr/>
        </p:nvSpPr>
        <p:spPr>
          <a:xfrm>
            <a:off x="7219949" y="141128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C840A-C32A-4873-8F58-6377B46706AE}"/>
              </a:ext>
            </a:extLst>
          </p:cNvPr>
          <p:cNvSpPr/>
          <p:nvPr/>
        </p:nvSpPr>
        <p:spPr>
          <a:xfrm>
            <a:off x="7886699" y="214114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C3C9A-AF91-4B3D-9E17-7D7F1945B856}"/>
              </a:ext>
            </a:extLst>
          </p:cNvPr>
          <p:cNvSpPr/>
          <p:nvPr/>
        </p:nvSpPr>
        <p:spPr>
          <a:xfrm>
            <a:off x="9048748" y="214114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9E7E2-840C-47B6-94B2-4C5AEE6C1C7D}"/>
              </a:ext>
            </a:extLst>
          </p:cNvPr>
          <p:cNvSpPr/>
          <p:nvPr/>
        </p:nvSpPr>
        <p:spPr>
          <a:xfrm>
            <a:off x="7296148" y="365819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1E6142-04DD-4317-9A28-B79723355499}"/>
              </a:ext>
            </a:extLst>
          </p:cNvPr>
          <p:cNvSpPr/>
          <p:nvPr/>
        </p:nvSpPr>
        <p:spPr>
          <a:xfrm>
            <a:off x="7886699" y="365819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5F0184-4B45-498B-90C6-041FDE1747A1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7800974" y="157797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A17C9F-508A-4F36-B329-43FB7FBD320B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8686797" y="230783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EC76C2-D6E0-4934-853F-4D9AD7BEE2E5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 flipH="1">
            <a:off x="9334498" y="1558020"/>
            <a:ext cx="442911" cy="58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A0DD6E-5F00-4427-91A8-83C9294A7F3E}"/>
              </a:ext>
            </a:extLst>
          </p:cNvPr>
          <p:cNvSpPr txBox="1"/>
          <p:nvPr/>
        </p:nvSpPr>
        <p:spPr>
          <a:xfrm>
            <a:off x="9915524" y="20398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7BC18C-08EB-4E09-AF26-BD67F7A052BA}"/>
              </a:ext>
            </a:extLst>
          </p:cNvPr>
          <p:cNvSpPr/>
          <p:nvPr/>
        </p:nvSpPr>
        <p:spPr>
          <a:xfrm>
            <a:off x="8391521" y="298301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12616B-705F-477C-904A-56E6DB652306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 flipH="1">
            <a:off x="8181975" y="314772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813940-9FFB-466E-822B-CB35FAA08F83}"/>
              </a:ext>
            </a:extLst>
          </p:cNvPr>
          <p:cNvSpPr txBox="1"/>
          <p:nvPr/>
        </p:nvSpPr>
        <p:spPr>
          <a:xfrm>
            <a:off x="9229721" y="2880702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66979A-7F76-41E7-B476-01E3B4149C84}"/>
              </a:ext>
            </a:extLst>
          </p:cNvPr>
          <p:cNvSpPr txBox="1"/>
          <p:nvPr/>
        </p:nvSpPr>
        <p:spPr>
          <a:xfrm>
            <a:off x="6972300" y="4883378"/>
            <a:ext cx="4391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Allocation  | Assignment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#1 [0, 128) | buffer(a, {})</a:t>
            </a:r>
            <a:endParaRPr lang="en-US" sz="1400" b="1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#2 [0, 48)  | buffer(b, {})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#3 [0, 56)  | buffer(</a:t>
            </a:r>
            <a:r>
              <a:rPr lang="en-US" altLang="zh-CN" sz="1400" dirty="0">
                <a:latin typeface="Consolas" panose="020B0609020204030204" pitchFamily="49" charset="0"/>
                <a:ea typeface="Cambria" panose="02040503050406030204" pitchFamily="18" charset="0"/>
              </a:rPr>
              <a:t>c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, {})</a:t>
            </a:r>
            <a:endParaRPr lang="en-US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4F3B42-FE8D-43BA-B210-4B4A3ED02DE3}"/>
              </a:ext>
            </a:extLst>
          </p:cNvPr>
          <p:cNvSpPr/>
          <p:nvPr/>
        </p:nvSpPr>
        <p:spPr>
          <a:xfrm>
            <a:off x="9196384" y="1401033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3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FC20-08C9-433E-812D-B65619FB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BufferAssigner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D476A-ACA1-421A-B811-3FE8CF7613EB}"/>
              </a:ext>
            </a:extLst>
          </p:cNvPr>
          <p:cNvSpPr/>
          <p:nvPr/>
        </p:nvSpPr>
        <p:spPr>
          <a:xfrm>
            <a:off x="7096127" y="896937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96EC5-3CC3-48DC-B3AE-01D4EB767095}"/>
              </a:ext>
            </a:extLst>
          </p:cNvPr>
          <p:cNvSpPr/>
          <p:nvPr/>
        </p:nvSpPr>
        <p:spPr>
          <a:xfrm>
            <a:off x="9058277" y="877886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F70ADC-D88F-4B2B-A6CB-3B6222AA657D}"/>
              </a:ext>
            </a:extLst>
          </p:cNvPr>
          <p:cNvSpPr/>
          <p:nvPr/>
        </p:nvSpPr>
        <p:spPr>
          <a:xfrm>
            <a:off x="7181851" y="3825678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1D0843-33CC-4993-ADA9-681CE6B27250}"/>
              </a:ext>
            </a:extLst>
          </p:cNvPr>
          <p:cNvSpPr/>
          <p:nvPr/>
        </p:nvSpPr>
        <p:spPr>
          <a:xfrm>
            <a:off x="7096126" y="1420812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C840A-C32A-4873-8F58-6377B46706AE}"/>
              </a:ext>
            </a:extLst>
          </p:cNvPr>
          <p:cNvSpPr/>
          <p:nvPr/>
        </p:nvSpPr>
        <p:spPr>
          <a:xfrm>
            <a:off x="7762876" y="2150669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C3C9A-AF91-4B3D-9E17-7D7F1945B856}"/>
              </a:ext>
            </a:extLst>
          </p:cNvPr>
          <p:cNvSpPr/>
          <p:nvPr/>
        </p:nvSpPr>
        <p:spPr>
          <a:xfrm>
            <a:off x="8924925" y="2150669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C9E7E2-840C-47B6-94B2-4C5AEE6C1C7D}"/>
              </a:ext>
            </a:extLst>
          </p:cNvPr>
          <p:cNvSpPr/>
          <p:nvPr/>
        </p:nvSpPr>
        <p:spPr>
          <a:xfrm>
            <a:off x="7172325" y="3667717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1E6142-04DD-4317-9A28-B79723355499}"/>
              </a:ext>
            </a:extLst>
          </p:cNvPr>
          <p:cNvSpPr/>
          <p:nvPr/>
        </p:nvSpPr>
        <p:spPr>
          <a:xfrm>
            <a:off x="7762876" y="3667717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5F0184-4B45-498B-90C6-041FDE1747A1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7677151" y="1587500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A17C9F-508A-4F36-B329-43FB7FBD320B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8562974" y="2317357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EC76C2-D6E0-4934-853F-4D9AD7BEE2E5}"/>
              </a:ext>
            </a:extLst>
          </p:cNvPr>
          <p:cNvCxnSpPr>
            <a:cxnSpLocks/>
            <a:stCxn id="22" idx="2"/>
            <a:endCxn id="11" idx="0"/>
          </p:cNvCxnSpPr>
          <p:nvPr/>
        </p:nvCxnSpPr>
        <p:spPr>
          <a:xfrm flipH="1">
            <a:off x="9210675" y="1577798"/>
            <a:ext cx="428627" cy="572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A0DD6E-5F00-4427-91A8-83C9294A7F3E}"/>
              </a:ext>
            </a:extLst>
          </p:cNvPr>
          <p:cNvSpPr txBox="1"/>
          <p:nvPr/>
        </p:nvSpPr>
        <p:spPr>
          <a:xfrm>
            <a:off x="9791701" y="2049347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7BC18C-08EB-4E09-AF26-BD67F7A052BA}"/>
              </a:ext>
            </a:extLst>
          </p:cNvPr>
          <p:cNvSpPr/>
          <p:nvPr/>
        </p:nvSpPr>
        <p:spPr>
          <a:xfrm>
            <a:off x="8267698" y="2992537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12616B-705F-477C-904A-56E6DB652306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 flipH="1">
            <a:off x="8058152" y="3157249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813940-9FFB-466E-822B-CB35FAA08F83}"/>
              </a:ext>
            </a:extLst>
          </p:cNvPr>
          <p:cNvSpPr txBox="1"/>
          <p:nvPr/>
        </p:nvSpPr>
        <p:spPr>
          <a:xfrm>
            <a:off x="9105898" y="2890227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DAF7E-5EA7-442C-A551-69E2C99B9BEF}"/>
              </a:ext>
            </a:extLst>
          </p:cNvPr>
          <p:cNvSpPr txBox="1"/>
          <p:nvPr/>
        </p:nvSpPr>
        <p:spPr>
          <a:xfrm>
            <a:off x="6848477" y="4892903"/>
            <a:ext cx="4391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Allocation  | Assignment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#1 [0, 128) | buffer(a, {}), </a:t>
            </a:r>
            <a:r>
              <a:rPr lang="en-US" sz="1400" b="1" dirty="0">
                <a:latin typeface="Consolas" panose="020B0609020204030204" pitchFamily="49" charset="0"/>
                <a:ea typeface="Cambria" panose="02040503050406030204" pitchFamily="18" charset="0"/>
              </a:rPr>
              <a:t>buffer(e, {})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#2 [0, 48)  | buffer(b, {})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#3 [0, 56)  | buffer(c, {})</a:t>
            </a:r>
            <a:endParaRPr lang="en-US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A7268CC-8FD9-4EEA-B2AF-B10A69CCC104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0102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Exploit logical buffer reusability</a:t>
            </a:r>
          </a:p>
          <a:p>
            <a:pPr lvl="1"/>
            <a:r>
              <a:rPr lang="en-US"/>
              <a:t>Go through the Worklist and try to allocate</a:t>
            </a:r>
          </a:p>
          <a:p>
            <a:pPr lvl="2"/>
            <a:r>
              <a:rPr lang="en-US" i="1"/>
              <a:t>Logical buffers</a:t>
            </a:r>
            <a:r>
              <a:rPr lang="en-US"/>
              <a:t> have no liveness interference can be assigned to same allocation</a:t>
            </a:r>
          </a:p>
          <a:p>
            <a:pPr lvl="2"/>
            <a:r>
              <a:rPr lang="en-US"/>
              <a:t>Some more rules to check reusability, like:</a:t>
            </a:r>
          </a:p>
          <a:p>
            <a:pPr lvl="3"/>
            <a:r>
              <a:rPr lang="en-US"/>
              <a:t>buffer size fits</a:t>
            </a:r>
          </a:p>
          <a:p>
            <a:pPr lvl="3"/>
            <a:r>
              <a:rPr lang="en-US"/>
              <a:t>operand reusability meets</a:t>
            </a:r>
          </a:p>
          <a:p>
            <a:pPr lvl="3"/>
            <a:r>
              <a:rPr lang="en-US"/>
              <a:t>etc…</a:t>
            </a:r>
          </a:p>
          <a:p>
            <a:pPr lvl="2"/>
            <a:r>
              <a:rPr lang="en-US"/>
              <a:t>If the </a:t>
            </a:r>
            <a:r>
              <a:rPr lang="en-US" i="1"/>
              <a:t>logical buffer</a:t>
            </a:r>
            <a:r>
              <a:rPr lang="en-US"/>
              <a:t> can not reuse any existed allocation, simply allocate new buffer for it.</a:t>
            </a:r>
          </a:p>
          <a:p>
            <a:pPr lvl="1"/>
            <a:endParaRPr lang="en-US"/>
          </a:p>
          <a:p>
            <a:pPr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5B84C3-D08C-4698-A4C8-1B5616501AAC}"/>
              </a:ext>
            </a:extLst>
          </p:cNvPr>
          <p:cNvSpPr/>
          <p:nvPr/>
        </p:nvSpPr>
        <p:spPr>
          <a:xfrm>
            <a:off x="9058277" y="1420811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0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FC20-08C9-433E-812D-B65619FB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BufferAssigner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6725-C3BA-4854-98BE-D26C5D84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10276" cy="4351338"/>
          </a:xfrm>
        </p:spPr>
        <p:txBody>
          <a:bodyPr>
            <a:normAutofit/>
          </a:bodyPr>
          <a:lstStyle/>
          <a:p>
            <a:r>
              <a:rPr lang="en-US" dirty="0"/>
              <a:t>Next: Combine the buffer allocations</a:t>
            </a:r>
          </a:p>
          <a:p>
            <a:pPr lvl="1"/>
            <a:r>
              <a:rPr lang="en-US" dirty="0"/>
              <a:t>All the buffer allocation in the same color will be combined.</a:t>
            </a:r>
          </a:p>
          <a:p>
            <a:pPr lvl="1"/>
            <a:r>
              <a:rPr lang="en-US" dirty="0"/>
              <a:t>This further reduces the allocation number</a:t>
            </a:r>
          </a:p>
          <a:p>
            <a:pPr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ED0806-AA66-4C0F-853D-98AACABDC729}"/>
              </a:ext>
            </a:extLst>
          </p:cNvPr>
          <p:cNvSpPr/>
          <p:nvPr/>
        </p:nvSpPr>
        <p:spPr>
          <a:xfrm>
            <a:off x="7286625" y="830262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95138F-D3A7-4E14-B1B5-EA59AD52E8BD}"/>
              </a:ext>
            </a:extLst>
          </p:cNvPr>
          <p:cNvSpPr/>
          <p:nvPr/>
        </p:nvSpPr>
        <p:spPr>
          <a:xfrm>
            <a:off x="9248775" y="811211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CB053D-86F2-4DFB-929F-13F10B8450E0}"/>
              </a:ext>
            </a:extLst>
          </p:cNvPr>
          <p:cNvSpPr/>
          <p:nvPr/>
        </p:nvSpPr>
        <p:spPr>
          <a:xfrm>
            <a:off x="7372349" y="3759003"/>
            <a:ext cx="1162050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 = 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36EDBE-E376-4EA1-A7A8-41F95C590133}"/>
              </a:ext>
            </a:extLst>
          </p:cNvPr>
          <p:cNvSpPr/>
          <p:nvPr/>
        </p:nvSpPr>
        <p:spPr>
          <a:xfrm>
            <a:off x="7286624" y="1354137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E6A4F2-9C8B-4001-ACCF-421A23B7E2E0}"/>
              </a:ext>
            </a:extLst>
          </p:cNvPr>
          <p:cNvSpPr/>
          <p:nvPr/>
        </p:nvSpPr>
        <p:spPr>
          <a:xfrm>
            <a:off x="7953374" y="2083994"/>
            <a:ext cx="1162049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FB4C17-90B0-4C1A-A172-BCB3440B9E5F}"/>
              </a:ext>
            </a:extLst>
          </p:cNvPr>
          <p:cNvSpPr/>
          <p:nvPr/>
        </p:nvSpPr>
        <p:spPr>
          <a:xfrm>
            <a:off x="9115423" y="2083994"/>
            <a:ext cx="571500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8DA0A9-A04D-4531-A6E2-62EF68A283B7}"/>
              </a:ext>
            </a:extLst>
          </p:cNvPr>
          <p:cNvSpPr/>
          <p:nvPr/>
        </p:nvSpPr>
        <p:spPr>
          <a:xfrm>
            <a:off x="7362823" y="3601042"/>
            <a:ext cx="600077" cy="157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365AC3-599E-48E9-9ADB-DAEDB0F1E20B}"/>
              </a:ext>
            </a:extLst>
          </p:cNvPr>
          <p:cNvSpPr/>
          <p:nvPr/>
        </p:nvSpPr>
        <p:spPr>
          <a:xfrm>
            <a:off x="7953374" y="360104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DFA702-AE61-4121-96AF-D7556C72BBDD}"/>
              </a:ext>
            </a:extLst>
          </p:cNvPr>
          <p:cNvCxnSpPr>
            <a:stCxn id="25" idx="2"/>
            <a:endCxn id="28" idx="0"/>
          </p:cNvCxnSpPr>
          <p:nvPr/>
        </p:nvCxnSpPr>
        <p:spPr>
          <a:xfrm>
            <a:off x="7867649" y="1520825"/>
            <a:ext cx="666750" cy="56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7F53E-7167-4E1D-9A4A-A8A8D45EAC6B}"/>
              </a:ext>
            </a:extLst>
          </p:cNvPr>
          <p:cNvCxnSpPr>
            <a:cxnSpLocks/>
            <a:stCxn id="29" idx="2"/>
            <a:endCxn id="36" idx="0"/>
          </p:cNvCxnSpPr>
          <p:nvPr/>
        </p:nvCxnSpPr>
        <p:spPr>
          <a:xfrm flipH="1">
            <a:off x="8753472" y="2250682"/>
            <a:ext cx="647701" cy="67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1C830A-582F-4FCF-A9A7-B88E5D68E3DE}"/>
              </a:ext>
            </a:extLst>
          </p:cNvPr>
          <p:cNvCxnSpPr>
            <a:cxnSpLocks/>
            <a:stCxn id="39" idx="2"/>
            <a:endCxn id="29" idx="0"/>
          </p:cNvCxnSpPr>
          <p:nvPr/>
        </p:nvCxnSpPr>
        <p:spPr>
          <a:xfrm flipH="1">
            <a:off x="9401173" y="1520824"/>
            <a:ext cx="428627" cy="56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C1DD2BF-8D01-41C5-A897-1451E27D6AA4}"/>
              </a:ext>
            </a:extLst>
          </p:cNvPr>
          <p:cNvSpPr txBox="1"/>
          <p:nvPr/>
        </p:nvSpPr>
        <p:spPr>
          <a:xfrm>
            <a:off x="9982199" y="198267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tuple(a, b)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EB32FE-2C96-4E43-9DE2-CDEBA66DFD81}"/>
              </a:ext>
            </a:extLst>
          </p:cNvPr>
          <p:cNvSpPr/>
          <p:nvPr/>
        </p:nvSpPr>
        <p:spPr>
          <a:xfrm>
            <a:off x="8458196" y="2925862"/>
            <a:ext cx="590551" cy="164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F08FCA-6184-4E82-8662-D8433A8DD85C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flipH="1">
            <a:off x="8248650" y="3090574"/>
            <a:ext cx="504822" cy="51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E48DBA-B338-4CBF-81E0-7258C8B2E51E}"/>
              </a:ext>
            </a:extLst>
          </p:cNvPr>
          <p:cNvSpPr txBox="1"/>
          <p:nvPr/>
        </p:nvSpPr>
        <p:spPr>
          <a:xfrm>
            <a:off x="9296396" y="2823552"/>
            <a:ext cx="274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= get-tuple-element(c, 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99B60D-3A5D-4958-9245-6831CBECA92D}"/>
              </a:ext>
            </a:extLst>
          </p:cNvPr>
          <p:cNvSpPr txBox="1"/>
          <p:nvPr/>
        </p:nvSpPr>
        <p:spPr>
          <a:xfrm>
            <a:off x="7038974" y="4826228"/>
            <a:ext cx="4657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Allocation    | Assignment</a:t>
            </a:r>
          </a:p>
          <a:p>
            <a:r>
              <a:rPr lang="en-US" sz="1400" b="1" dirty="0">
                <a:latin typeface="Consolas" panose="020B0609020204030204" pitchFamily="49" charset="0"/>
                <a:ea typeface="Cambria" panose="02040503050406030204" pitchFamily="18" charset="0"/>
              </a:rPr>
              <a:t>#3 [0, 128)  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| buffer(a, {}), buffer(e, {})</a:t>
            </a:r>
          </a:p>
          <a:p>
            <a:r>
              <a:rPr lang="en-US" sz="1400" b="1" dirty="0">
                <a:latin typeface="Consolas" panose="020B0609020204030204" pitchFamily="49" charset="0"/>
                <a:ea typeface="Cambria" panose="02040503050406030204" pitchFamily="18" charset="0"/>
              </a:rPr>
              <a:t>#3 [128, 176) </a:t>
            </a:r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| buffer(b, {})</a:t>
            </a:r>
          </a:p>
          <a:p>
            <a:r>
              <a:rPr lang="en-US" sz="1400" dirty="0">
                <a:latin typeface="Consolas" panose="020B0609020204030204" pitchFamily="49" charset="0"/>
                <a:ea typeface="Cambria" panose="02040503050406030204" pitchFamily="18" charset="0"/>
              </a:rPr>
              <a:t>#3 [176, 232) | buffer(c</a:t>
            </a:r>
            <a:r>
              <a:rPr lang="en-US" sz="1400">
                <a:latin typeface="Consolas" panose="020B0609020204030204" pitchFamily="49" charset="0"/>
                <a:ea typeface="Cambria" panose="02040503050406030204" pitchFamily="18" charset="0"/>
              </a:rPr>
              <a:t>, {})</a:t>
            </a:r>
            <a:endParaRPr lang="en-US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621C45-94A9-4117-9FA9-0C035ADA7DEF}"/>
              </a:ext>
            </a:extLst>
          </p:cNvPr>
          <p:cNvSpPr/>
          <p:nvPr/>
        </p:nvSpPr>
        <p:spPr>
          <a:xfrm>
            <a:off x="9248775" y="1363837"/>
            <a:ext cx="1162049" cy="1569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48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F47C-F3B4-43C4-A913-0DE2DB08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BufferAssigner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FE81-3EA3-4058-BFAE-48EA9600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148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Fragmentation</a:t>
            </a:r>
          </a:p>
          <a:p>
            <a:pPr lvl="1"/>
            <a:r>
              <a:rPr lang="en-US" dirty="0" err="1"/>
              <a:t>BufferAssignment</a:t>
            </a:r>
            <a:r>
              <a:rPr lang="en-US" dirty="0"/>
              <a:t> is likely have reduced the fragmentation already (global view)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HeapSimulator</a:t>
            </a:r>
            <a:r>
              <a:rPr lang="en-US" dirty="0"/>
              <a:t> to further reduce fragmentation if the buffer being allocated are strictly sequential</a:t>
            </a:r>
          </a:p>
          <a:p>
            <a:pPr lvl="1"/>
            <a:endParaRPr lang="en-US" dirty="0"/>
          </a:p>
          <a:p>
            <a:r>
              <a:rPr lang="en-US" dirty="0"/>
              <a:t>Peak memory pressure</a:t>
            </a:r>
          </a:p>
          <a:p>
            <a:pPr lvl="1"/>
            <a:r>
              <a:rPr lang="en-US" dirty="0" err="1"/>
              <a:t>HeapSimulator</a:t>
            </a:r>
            <a:r>
              <a:rPr lang="en-US" dirty="0"/>
              <a:t> may track memory pressure</a:t>
            </a:r>
          </a:p>
          <a:p>
            <a:pPr lvl="1"/>
            <a:r>
              <a:rPr lang="en-US" dirty="0"/>
              <a:t>Some HLO scheduling pass may help reduce memory pressure</a:t>
            </a:r>
          </a:p>
          <a:p>
            <a:pPr lvl="2"/>
            <a:r>
              <a:rPr lang="en-US" dirty="0"/>
              <a:t>But not used yet in my XLA/</a:t>
            </a:r>
            <a:r>
              <a:rPr lang="en-US" dirty="0" err="1"/>
              <a:t>tensorflow</a:t>
            </a:r>
            <a:r>
              <a:rPr lang="en-US" dirty="0"/>
              <a:t> version for work.</a:t>
            </a:r>
          </a:p>
          <a:p>
            <a:pPr lvl="1"/>
            <a:endParaRPr lang="en-US" dirty="0"/>
          </a:p>
          <a:p>
            <a:r>
              <a:rPr lang="en-US" dirty="0"/>
              <a:t>Statistics</a:t>
            </a:r>
          </a:p>
          <a:p>
            <a:pPr lvl="1"/>
            <a:r>
              <a:rPr lang="en-US" dirty="0"/>
              <a:t>Show different allocation and memory pressure </a:t>
            </a:r>
          </a:p>
        </p:txBody>
      </p:sp>
      <p:pic>
        <p:nvPicPr>
          <p:cNvPr id="5" name="Picture 4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EC791552-943D-43C7-A0F9-602E89F6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16" y="1158869"/>
            <a:ext cx="5355704" cy="50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30749" y="903674"/>
            <a:ext cx="5330503" cy="50506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2095172" y="3408923"/>
            <a:ext cx="4891289" cy="4353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74196" y="3080072"/>
            <a:ext cx="704360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4715" dirty="0">
                <a:solidFill>
                  <a:srgbClr val="FFFFFF"/>
                </a:solidFill>
                <a:latin typeface="HK Grotesk Bold"/>
              </a:rPr>
              <a:t>Q &amp; 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8637081" y="-611020"/>
            <a:ext cx="2712303" cy="25936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1663017" y="6119345"/>
            <a:ext cx="2712303" cy="25936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1AC2-61E5-4B81-B0A4-E0B220B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3D5B8-42E4-496D-91F5-AEDCAFE88C6F}"/>
              </a:ext>
            </a:extLst>
          </p:cNvPr>
          <p:cNvSpPr txBox="1"/>
          <p:nvPr/>
        </p:nvSpPr>
        <p:spPr>
          <a:xfrm>
            <a:off x="947737" y="1737122"/>
            <a:ext cx="10672763" cy="47705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Examples from 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tensorflow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/compiler/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xla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/service/</a:t>
            </a: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buffer_value.h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%add = Add(%foo, %bar)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%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tuple_constant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= Constant({1, {42, 43}})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%add defines a single array-shaped buffer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BufferValue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(%add, {}) which holds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the array result of the add operation. The nested-tuple-shaped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%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tuple_constant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defines 5 buffers described by the following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BufferValue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objects: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BufferValue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(%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tuple_constant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{})      // "Top-level" buffer: vector of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                               //  pointers to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BufferValues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at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                               //  indices {0} and {1}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BufferValue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(%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tuple_constant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{0})     // Holds value "1"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BufferValue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(%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tuple_constant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{1})     // Holds nested tuple: vector of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                               //  pointers to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BufferValues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at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                               //  indices {1, 0} and {1, 1}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BufferValue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(%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tuple_constant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{1, 0})  // Holds value "42"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BufferValue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(%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tuple_constant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{1, 1})  // Holds value "43"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C3B95-262B-4CE5-9BEF-542B5AF3912C}"/>
              </a:ext>
            </a:extLst>
          </p:cNvPr>
          <p:cNvSpPr txBox="1"/>
          <p:nvPr/>
        </p:nvSpPr>
        <p:spPr>
          <a:xfrm>
            <a:off x="3800476" y="350341"/>
            <a:ext cx="7820024" cy="120032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About XLA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BufferValue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Every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BufferValue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is defined by a particular instruction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instructions define only a single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BufferValue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Information: instructions defined it,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ShapeIndex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color are given</a:t>
            </a:r>
          </a:p>
        </p:txBody>
      </p:sp>
    </p:spTree>
    <p:extLst>
      <p:ext uri="{BB962C8B-B14F-4D97-AF65-F5344CB8AC3E}">
        <p14:creationId xmlns:p14="http://schemas.microsoft.com/office/powerpoint/2010/main" val="98571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8151-ECF4-4062-8A9A-DE5C4006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What is XLA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6EE9-FFC5-43B7-9D47-E77F3034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XLA is the backend of AI computation </a:t>
            </a:r>
          </a:p>
          <a:p>
            <a:pPr lvl="1"/>
            <a:r>
              <a:rPr lang="en-US" sz="2000"/>
              <a:t>Short for “</a:t>
            </a:r>
            <a:r>
              <a:rPr lang="en-US" sz="2000" b="1"/>
              <a:t>Accelerated Linear Algebra</a:t>
            </a:r>
            <a:r>
              <a:rPr lang="en-US" sz="2000"/>
              <a:t>”</a:t>
            </a:r>
          </a:p>
          <a:p>
            <a:pPr lvl="1"/>
            <a:r>
              <a:rPr lang="en-US" sz="2000"/>
              <a:t>Born: </a:t>
            </a:r>
            <a:r>
              <a:rPr lang="en-US" sz="2000">
                <a:hlinkClick r:id="rId2" tooltip="XLA - TensorFlow, compiled"/>
              </a:rPr>
              <a:t>XLA - TensorFlow, compiled</a:t>
            </a:r>
            <a:r>
              <a:rPr lang="en-US" sz="2000"/>
              <a:t>. Mar. 6</a:t>
            </a:r>
            <a:r>
              <a:rPr lang="en-US" sz="2000" baseline="30000"/>
              <a:t>th</a:t>
            </a:r>
            <a:r>
              <a:rPr lang="en-US" sz="2000"/>
              <a:t>, 2017</a:t>
            </a:r>
          </a:p>
          <a:p>
            <a:pPr lvl="1"/>
            <a:r>
              <a:rPr lang="en-US" sz="2000"/>
              <a:t>XLA is a domain-specific compiler for linear algebra that can accelerate Tensorflow models</a:t>
            </a:r>
          </a:p>
          <a:p>
            <a:pPr lvl="1"/>
            <a:r>
              <a:rPr lang="en-US" sz="2000"/>
              <a:t>Also support Tensorflow, Pytorch, JAX, Julia front-end by far</a:t>
            </a:r>
          </a:p>
          <a:p>
            <a:pPr lvl="1"/>
            <a:endParaRPr lang="en-US" sz="20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107B5D-C862-4BF5-A936-4567779E5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r="4709" b="-1"/>
          <a:stretch/>
        </p:blipFill>
        <p:spPr bwMode="auto">
          <a:xfrm>
            <a:off x="640079" y="935557"/>
            <a:ext cx="3852669" cy="56997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CE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A16A-4043-4457-9209-3E23EFB3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of XLA upon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30A2-4B9A-4967-9397-2C6CEA71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524" y="1825625"/>
            <a:ext cx="677227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Performance: Improve execution speed</a:t>
            </a:r>
          </a:p>
          <a:p>
            <a:pPr lvl="1"/>
            <a:r>
              <a:rPr lang="en-US" dirty="0"/>
              <a:t>Traditional compiler methods: CSE, DCE, constant propagation…</a:t>
            </a:r>
          </a:p>
          <a:p>
            <a:pPr lvl="1"/>
            <a:r>
              <a:rPr lang="en-US" dirty="0"/>
              <a:t>Layout transformation: benefit specific hardware…</a:t>
            </a:r>
          </a:p>
          <a:p>
            <a:pPr lvl="1"/>
            <a:r>
              <a:rPr lang="en-US" dirty="0"/>
              <a:t>Kernel fusion: eliminate overhead of data move…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Improve memory usage.</a:t>
            </a:r>
          </a:p>
          <a:p>
            <a:pPr lvl="1"/>
            <a:r>
              <a:rPr lang="en-US" b="1" dirty="0"/>
              <a:t>Analyze</a:t>
            </a:r>
            <a:r>
              <a:rPr lang="en-US" dirty="0"/>
              <a:t> and schedule memory usage, in principle eliminating many intermediate storage buffers.</a:t>
            </a:r>
          </a:p>
          <a:p>
            <a:pPr lvl="1"/>
            <a:r>
              <a:rPr lang="en-US" b="1" dirty="0"/>
              <a:t>A method: </a:t>
            </a:r>
            <a:r>
              <a:rPr lang="en-US" b="1" dirty="0" err="1"/>
              <a:t>BufferAssignment</a:t>
            </a:r>
            <a:r>
              <a:rPr lang="en-US" b="1" dirty="0"/>
              <a:t> in XLA.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9498E-5951-4F03-B0E4-1428168C09F0}"/>
              </a:ext>
            </a:extLst>
          </p:cNvPr>
          <p:cNvSpPr txBox="1"/>
          <p:nvPr/>
        </p:nvSpPr>
        <p:spPr>
          <a:xfrm>
            <a:off x="657224" y="4629150"/>
            <a:ext cx="3465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Visit: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https://www.tensorflow.org/xla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 for more details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2CE906-DD7B-4525-A9F8-EB5C2281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873250"/>
            <a:ext cx="3465259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22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8151-ECF4-4062-8A9A-DE5C4006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1824" cy="1325563"/>
          </a:xfrm>
        </p:spPr>
        <p:txBody>
          <a:bodyPr/>
          <a:lstStyle/>
          <a:p>
            <a:r>
              <a:rPr lang="en-US" dirty="0"/>
              <a:t>Some brief introduction into XLA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6EE9-FFC5-43B7-9D47-E77F3034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6532" cy="4603282"/>
          </a:xfrm>
        </p:spPr>
        <p:txBody>
          <a:bodyPr>
            <a:normAutofit/>
          </a:bodyPr>
          <a:lstStyle/>
          <a:p>
            <a:r>
              <a:rPr lang="en-US" dirty="0"/>
              <a:t>XLA works on the computational graph of AI models</a:t>
            </a:r>
          </a:p>
          <a:p>
            <a:pPr lvl="1"/>
            <a:r>
              <a:rPr lang="en-US" dirty="0"/>
              <a:t>But in an “almost-SSA-formed IR” representation: HLO</a:t>
            </a:r>
          </a:p>
          <a:p>
            <a:pPr lvl="2"/>
            <a:r>
              <a:rPr lang="en-US" dirty="0"/>
              <a:t>Some SSA exception on “While/Condition”, 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Each HLO IR is an operation</a:t>
            </a:r>
          </a:p>
          <a:p>
            <a:pPr lvl="2"/>
            <a:r>
              <a:rPr lang="en-US" dirty="0"/>
              <a:t>Mapped to the node of the computational graph</a:t>
            </a:r>
          </a:p>
          <a:p>
            <a:pPr lvl="2"/>
            <a:r>
              <a:rPr lang="en-US" dirty="0"/>
              <a:t>minimal primitives which XLA operates on (operat</a:t>
            </a:r>
            <a:r>
              <a:rPr lang="en-US" altLang="zh-CN" dirty="0"/>
              <a:t>ion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Will be lowered to “kernel code” on accelerator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5B1BE8-3AD9-43E7-A856-32362A110F85}"/>
              </a:ext>
            </a:extLst>
          </p:cNvPr>
          <p:cNvSpPr/>
          <p:nvPr/>
        </p:nvSpPr>
        <p:spPr>
          <a:xfrm>
            <a:off x="9910481" y="2076764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e = c * 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15D832-BD5B-4D0B-A45D-A951CCC2EDCF}"/>
              </a:ext>
            </a:extLst>
          </p:cNvPr>
          <p:cNvSpPr/>
          <p:nvPr/>
        </p:nvSpPr>
        <p:spPr>
          <a:xfrm>
            <a:off x="8784810" y="2989127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c = a + 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1F3675-DC0F-466E-8520-FBABD2C7E815}"/>
              </a:ext>
            </a:extLst>
          </p:cNvPr>
          <p:cNvSpPr/>
          <p:nvPr/>
        </p:nvSpPr>
        <p:spPr>
          <a:xfrm>
            <a:off x="10829365" y="2989127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d = b + 1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B13B16-9496-46BC-B588-47B808B3218C}"/>
              </a:ext>
            </a:extLst>
          </p:cNvPr>
          <p:cNvSpPr/>
          <p:nvPr/>
        </p:nvSpPr>
        <p:spPr>
          <a:xfrm>
            <a:off x="8002609" y="3757663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C0C164-A018-41F1-9F24-9CEACC2444C2}"/>
              </a:ext>
            </a:extLst>
          </p:cNvPr>
          <p:cNvSpPr/>
          <p:nvPr/>
        </p:nvSpPr>
        <p:spPr>
          <a:xfrm>
            <a:off x="9910481" y="3757663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8B48EE2-DBE0-4554-97A9-BC184E6EB3A0}"/>
              </a:ext>
            </a:extLst>
          </p:cNvPr>
          <p:cNvCxnSpPr>
            <a:cxnSpLocks/>
            <a:stCxn id="9" idx="1"/>
            <a:endCxn id="6" idx="5"/>
          </p:cNvCxnSpPr>
          <p:nvPr/>
        </p:nvCxnSpPr>
        <p:spPr>
          <a:xfrm rot="16200000" flipV="1">
            <a:off x="9658966" y="3423438"/>
            <a:ext cx="426230" cy="384007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47414FE-FBF4-4BBA-BBAB-91B4B96C6FB6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5400000" flipH="1" flipV="1">
            <a:off x="8555060" y="3374311"/>
            <a:ext cx="355336" cy="411369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13247C1-666A-4131-9059-AACF0966CFD9}"/>
              </a:ext>
            </a:extLst>
          </p:cNvPr>
          <p:cNvCxnSpPr>
            <a:cxnSpLocks/>
            <a:stCxn id="9" idx="7"/>
            <a:endCxn id="7" idx="4"/>
          </p:cNvCxnSpPr>
          <p:nvPr/>
        </p:nvCxnSpPr>
        <p:spPr>
          <a:xfrm rot="5400000" flipH="1" flipV="1">
            <a:off x="10902106" y="3376863"/>
            <a:ext cx="355336" cy="548052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15CD176-3A9E-4449-8E20-DFA041E58753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rot="5400000" flipH="1" flipV="1">
            <a:off x="9437083" y="2362127"/>
            <a:ext cx="499163" cy="754839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EFCC3D5-46D3-477F-9294-AEE762535949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rot="16200000" flipV="1">
            <a:off x="10830193" y="2465520"/>
            <a:ext cx="499163" cy="548052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8683215-BADB-4542-B65C-F6F2CB46F277}"/>
              </a:ext>
            </a:extLst>
          </p:cNvPr>
          <p:cNvSpPr/>
          <p:nvPr/>
        </p:nvSpPr>
        <p:spPr>
          <a:xfrm>
            <a:off x="8414984" y="4653615"/>
            <a:ext cx="3274992" cy="17752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ENTRY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simple_computation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(…) {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a = …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b = …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c = add(a,  b)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const = constant(1)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d = add(b, const)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e = multiply(c, d)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…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DA19F4-ACAC-428E-B3B5-F70579DD5362}"/>
              </a:ext>
            </a:extLst>
          </p:cNvPr>
          <p:cNvSpPr/>
          <p:nvPr/>
        </p:nvSpPr>
        <p:spPr>
          <a:xfrm>
            <a:off x="8414984" y="364294"/>
            <a:ext cx="3274992" cy="15710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 simple(…):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a =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tf.placeholder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(type, shape=…) 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b =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tf.placeholder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(type, shape=…)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c = a + b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d = b + 1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e = c * d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…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sess.run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(e,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feed_dict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1040" name="Arrow: Curved Right 1039">
            <a:extLst>
              <a:ext uri="{FF2B5EF4-FFF2-40B4-BE49-F238E27FC236}">
                <a16:creationId xmlns:a16="http://schemas.microsoft.com/office/drawing/2014/main" id="{89DE3F08-080E-4576-9B89-6C847B1F81F5}"/>
              </a:ext>
            </a:extLst>
          </p:cNvPr>
          <p:cNvSpPr/>
          <p:nvPr/>
        </p:nvSpPr>
        <p:spPr>
          <a:xfrm>
            <a:off x="7707939" y="1768825"/>
            <a:ext cx="530859" cy="880111"/>
          </a:xfrm>
          <a:prstGeom prst="curvedRightArrow">
            <a:avLst/>
          </a:prstGeom>
          <a:solidFill>
            <a:srgbClr val="D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Right 49">
            <a:extLst>
              <a:ext uri="{FF2B5EF4-FFF2-40B4-BE49-F238E27FC236}">
                <a16:creationId xmlns:a16="http://schemas.microsoft.com/office/drawing/2014/main" id="{C04B976D-FDC5-42E1-BAF2-F29EF578EE39}"/>
              </a:ext>
            </a:extLst>
          </p:cNvPr>
          <p:cNvSpPr/>
          <p:nvPr/>
        </p:nvSpPr>
        <p:spPr>
          <a:xfrm>
            <a:off x="7707939" y="4406051"/>
            <a:ext cx="530859" cy="880111"/>
          </a:xfrm>
          <a:prstGeom prst="curved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7D18998-6EEC-4C83-BA51-A93AF032CD4F}"/>
              </a:ext>
            </a:extLst>
          </p:cNvPr>
          <p:cNvSpPr txBox="1"/>
          <p:nvPr/>
        </p:nvSpPr>
        <p:spPr>
          <a:xfrm>
            <a:off x="7917178" y="1949398"/>
            <a:ext cx="1101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8C0FFD"/>
                </a:solidFill>
              </a:rPr>
              <a:t>Computational graph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91BEFF-81B3-47DC-A2E2-1213A5FA67AC}"/>
              </a:ext>
            </a:extLst>
          </p:cNvPr>
          <p:cNvSpPr txBox="1"/>
          <p:nvPr/>
        </p:nvSpPr>
        <p:spPr>
          <a:xfrm>
            <a:off x="7892852" y="4715301"/>
            <a:ext cx="530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8C0FFD"/>
                </a:solidFill>
              </a:rPr>
              <a:t>HLO</a:t>
            </a:r>
          </a:p>
        </p:txBody>
      </p:sp>
    </p:spTree>
    <p:extLst>
      <p:ext uri="{BB962C8B-B14F-4D97-AF65-F5344CB8AC3E}">
        <p14:creationId xmlns:p14="http://schemas.microsoft.com/office/powerpoint/2010/main" val="199625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8151-ECF4-4062-8A9A-DE5C4006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1824" cy="1325563"/>
          </a:xfrm>
        </p:spPr>
        <p:txBody>
          <a:bodyPr/>
          <a:lstStyle/>
          <a:p>
            <a:r>
              <a:rPr lang="en-US" dirty="0"/>
              <a:t>Some brief introduction into XLA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6EE9-FFC5-43B7-9D47-E77F3034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75289" cy="31512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“almost-SSA-formed” IR representation: HLO</a:t>
            </a:r>
          </a:p>
          <a:p>
            <a:pPr lvl="1"/>
            <a:r>
              <a:rPr lang="en-US" dirty="0" err="1"/>
              <a:t>Constness</a:t>
            </a:r>
            <a:r>
              <a:rPr lang="en-US" dirty="0"/>
              <a:t> of variable in language level or computation graph nature creates SSA directly</a:t>
            </a:r>
          </a:p>
          <a:p>
            <a:pPr lvl="2"/>
            <a:r>
              <a:rPr lang="en-US" dirty="0"/>
              <a:t>variable can only be initialized (no assignment)</a:t>
            </a:r>
          </a:p>
          <a:p>
            <a:pPr lvl="2"/>
            <a:r>
              <a:rPr lang="en-US" dirty="0"/>
              <a:t>Node in computational graph is unique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Recall: SSA advantage from static program analysis’ perspective:</a:t>
            </a:r>
          </a:p>
          <a:p>
            <a:pPr lvl="2"/>
            <a:r>
              <a:rPr lang="en-US" dirty="0"/>
              <a:t>shorter live interval</a:t>
            </a:r>
          </a:p>
          <a:p>
            <a:pPr lvl="2"/>
            <a:r>
              <a:rPr lang="en-US" dirty="0"/>
              <a:t>explicit Def-Use relationship</a:t>
            </a:r>
          </a:p>
          <a:p>
            <a:pPr lvl="3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5B1BE8-3AD9-43E7-A856-32362A110F85}"/>
              </a:ext>
            </a:extLst>
          </p:cNvPr>
          <p:cNvSpPr/>
          <p:nvPr/>
        </p:nvSpPr>
        <p:spPr>
          <a:xfrm>
            <a:off x="9910481" y="2076764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e = c * 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15D832-BD5B-4D0B-A45D-A951CCC2EDCF}"/>
              </a:ext>
            </a:extLst>
          </p:cNvPr>
          <p:cNvSpPr/>
          <p:nvPr/>
        </p:nvSpPr>
        <p:spPr>
          <a:xfrm>
            <a:off x="8784810" y="2989127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c = a + 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1F3675-DC0F-466E-8520-FBABD2C7E815}"/>
              </a:ext>
            </a:extLst>
          </p:cNvPr>
          <p:cNvSpPr/>
          <p:nvPr/>
        </p:nvSpPr>
        <p:spPr>
          <a:xfrm>
            <a:off x="10829365" y="2989127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d = b + 1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B13B16-9496-46BC-B588-47B808B3218C}"/>
              </a:ext>
            </a:extLst>
          </p:cNvPr>
          <p:cNvSpPr/>
          <p:nvPr/>
        </p:nvSpPr>
        <p:spPr>
          <a:xfrm>
            <a:off x="8002609" y="3757663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C0C164-A018-41F1-9F24-9CEACC2444C2}"/>
              </a:ext>
            </a:extLst>
          </p:cNvPr>
          <p:cNvSpPr/>
          <p:nvPr/>
        </p:nvSpPr>
        <p:spPr>
          <a:xfrm>
            <a:off x="9910481" y="3757663"/>
            <a:ext cx="1048870" cy="484094"/>
          </a:xfrm>
          <a:prstGeom prst="ellipse">
            <a:avLst/>
          </a:prstGeom>
          <a:solidFill>
            <a:srgbClr val="8012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8B48EE2-DBE0-4554-97A9-BC184E6EB3A0}"/>
              </a:ext>
            </a:extLst>
          </p:cNvPr>
          <p:cNvCxnSpPr>
            <a:cxnSpLocks/>
            <a:stCxn id="9" idx="1"/>
            <a:endCxn id="6" idx="5"/>
          </p:cNvCxnSpPr>
          <p:nvPr/>
        </p:nvCxnSpPr>
        <p:spPr>
          <a:xfrm rot="16200000" flipV="1">
            <a:off x="9658966" y="3423438"/>
            <a:ext cx="426230" cy="384007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47414FE-FBF4-4BBA-BBAB-91B4B96C6FB6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5400000" flipH="1" flipV="1">
            <a:off x="8555060" y="3374311"/>
            <a:ext cx="355336" cy="411369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13247C1-666A-4131-9059-AACF0966CFD9}"/>
              </a:ext>
            </a:extLst>
          </p:cNvPr>
          <p:cNvCxnSpPr>
            <a:cxnSpLocks/>
            <a:stCxn id="9" idx="7"/>
            <a:endCxn id="7" idx="4"/>
          </p:cNvCxnSpPr>
          <p:nvPr/>
        </p:nvCxnSpPr>
        <p:spPr>
          <a:xfrm rot="5400000" flipH="1" flipV="1">
            <a:off x="10902106" y="3376863"/>
            <a:ext cx="355336" cy="548052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15CD176-3A9E-4449-8E20-DFA041E58753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rot="5400000" flipH="1" flipV="1">
            <a:off x="9437083" y="2362127"/>
            <a:ext cx="499163" cy="754839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EFCC3D5-46D3-477F-9294-AEE762535949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rot="16200000" flipV="1">
            <a:off x="10830193" y="2465520"/>
            <a:ext cx="499163" cy="548052"/>
          </a:xfrm>
          <a:prstGeom prst="curvedConnector3">
            <a:avLst>
              <a:gd name="adj1" fmla="val 50000"/>
            </a:avLst>
          </a:prstGeom>
          <a:ln>
            <a:solidFill>
              <a:srgbClr val="D23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8683215-BADB-4542-B65C-F6F2CB46F277}"/>
              </a:ext>
            </a:extLst>
          </p:cNvPr>
          <p:cNvSpPr/>
          <p:nvPr/>
        </p:nvSpPr>
        <p:spPr>
          <a:xfrm>
            <a:off x="8414984" y="4653615"/>
            <a:ext cx="3274992" cy="17752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ENTRY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simple_computation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(…) {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a = …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b = …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c = i32[1] add(i32[1] a, i32[1] b)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const = i32[1] constant(1)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d = add(i32[1] b, i32[1] const)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e = multiply(i32[1] c, i32[1] d)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…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DA19F4-ACAC-428E-B3B5-F70579DD5362}"/>
              </a:ext>
            </a:extLst>
          </p:cNvPr>
          <p:cNvSpPr/>
          <p:nvPr/>
        </p:nvSpPr>
        <p:spPr>
          <a:xfrm>
            <a:off x="8414984" y="364294"/>
            <a:ext cx="3274992" cy="15710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 simple(…):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a =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tf.placeholder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(type, shape=…) 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b =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tf.placeholder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(type, shape=…)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c = a + b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d = b + 1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e = c * d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…</a:t>
            </a:r>
          </a:p>
          <a:p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sess.run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(e, </a:t>
            </a:r>
            <a:r>
              <a:rPr lang="en-US" sz="1200" i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feed_dict</a:t>
            </a:r>
            <a:r>
              <a:rPr lang="en-US" sz="1200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1040" name="Arrow: Curved Right 1039">
            <a:extLst>
              <a:ext uri="{FF2B5EF4-FFF2-40B4-BE49-F238E27FC236}">
                <a16:creationId xmlns:a16="http://schemas.microsoft.com/office/drawing/2014/main" id="{89DE3F08-080E-4576-9B89-6C847B1F81F5}"/>
              </a:ext>
            </a:extLst>
          </p:cNvPr>
          <p:cNvSpPr/>
          <p:nvPr/>
        </p:nvSpPr>
        <p:spPr>
          <a:xfrm>
            <a:off x="7707939" y="1768825"/>
            <a:ext cx="530859" cy="880111"/>
          </a:xfrm>
          <a:prstGeom prst="curvedRightArrow">
            <a:avLst/>
          </a:prstGeom>
          <a:solidFill>
            <a:srgbClr val="D236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Right 49">
            <a:extLst>
              <a:ext uri="{FF2B5EF4-FFF2-40B4-BE49-F238E27FC236}">
                <a16:creationId xmlns:a16="http://schemas.microsoft.com/office/drawing/2014/main" id="{C04B976D-FDC5-42E1-BAF2-F29EF578EE39}"/>
              </a:ext>
            </a:extLst>
          </p:cNvPr>
          <p:cNvSpPr/>
          <p:nvPr/>
        </p:nvSpPr>
        <p:spPr>
          <a:xfrm>
            <a:off x="7707939" y="4406051"/>
            <a:ext cx="530859" cy="880111"/>
          </a:xfrm>
          <a:prstGeom prst="curved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7D18998-6EEC-4C83-BA51-A93AF032CD4F}"/>
              </a:ext>
            </a:extLst>
          </p:cNvPr>
          <p:cNvSpPr txBox="1"/>
          <p:nvPr/>
        </p:nvSpPr>
        <p:spPr>
          <a:xfrm>
            <a:off x="7917178" y="1949398"/>
            <a:ext cx="1101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8C0FFD"/>
                </a:solidFill>
              </a:rPr>
              <a:t>Computational graph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91BEFF-81B3-47DC-A2E2-1213A5FA67AC}"/>
              </a:ext>
            </a:extLst>
          </p:cNvPr>
          <p:cNvSpPr txBox="1"/>
          <p:nvPr/>
        </p:nvSpPr>
        <p:spPr>
          <a:xfrm>
            <a:off x="7892852" y="4715301"/>
            <a:ext cx="530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8C0FFD"/>
                </a:solidFill>
              </a:rPr>
              <a:t>HLO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68044A46-FD19-45FC-A78E-A2FB353D8D09}"/>
              </a:ext>
            </a:extLst>
          </p:cNvPr>
          <p:cNvSpPr txBox="1">
            <a:spLocks/>
          </p:cNvSpPr>
          <p:nvPr/>
        </p:nvSpPr>
        <p:spPr>
          <a:xfrm>
            <a:off x="1033816" y="5046605"/>
            <a:ext cx="6279672" cy="1419114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i="1" dirty="0">
                <a:latin typeface="Cambria" panose="02040503050406030204" pitchFamily="18" charset="0"/>
                <a:ea typeface="Cambria" panose="02040503050406030204" pitchFamily="18" charset="0"/>
              </a:rPr>
              <a:t>If it is not SSA, it still can be converted to. Still remember how to create SSA-formed IR?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i="1" dirty="0">
                <a:latin typeface="Cambria" panose="02040503050406030204" pitchFamily="18" charset="0"/>
                <a:ea typeface="Cambria" panose="02040503050406030204" pitchFamily="18" charset="0"/>
              </a:rPr>
              <a:t>Go back to “Static Single Assignment Form” of DCC888 in case you forget (</a:t>
            </a:r>
            <a:r>
              <a:rPr lang="en-US" sz="1000" i="1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https://homepages.dcc.ufmg.br/~fernando/classes/dcc888/ementa/slides/StaticSingleAssignment.pdf</a:t>
            </a:r>
            <a:r>
              <a:rPr lang="en-US" sz="1000" i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000" i="1" dirty="0">
                <a:latin typeface="Cambria" panose="02040503050406030204" pitchFamily="18" charset="0"/>
                <a:ea typeface="Cambria" panose="02040503050406030204" pitchFamily="18" charset="0"/>
              </a:rPr>
              <a:t>DOM set - Dominators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000" i="1" dirty="0">
                <a:latin typeface="Cambria" panose="02040503050406030204" pitchFamily="18" charset="0"/>
                <a:ea typeface="Cambria" panose="02040503050406030204" pitchFamily="18" charset="0"/>
              </a:rPr>
              <a:t>DF set - Dominator Frontier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000" i="1" dirty="0">
                <a:latin typeface="Cambria" panose="02040503050406030204" pitchFamily="18" charset="0"/>
                <a:ea typeface="Cambria" panose="02040503050406030204" pitchFamily="18" charset="0"/>
              </a:rPr>
              <a:t>Insert phi-function to DF+ set - Iterated Dominator Frontier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000" i="1" dirty="0">
                <a:latin typeface="Cambria" panose="02040503050406030204" pitchFamily="18" charset="0"/>
                <a:ea typeface="Cambria" panose="02040503050406030204" pitchFamily="18" charset="0"/>
              </a:rPr>
              <a:t>Variable renaming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9720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09991" y="-2188279"/>
            <a:ext cx="4685209" cy="41698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490257">
            <a:off x="5326115" y="5740762"/>
            <a:ext cx="1697527" cy="16084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148233">
            <a:off x="8650679" y="2182406"/>
            <a:ext cx="4574040" cy="43739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692150"/>
            <a:ext cx="3672840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4"/>
              </a:lnSpc>
            </a:pPr>
            <a:r>
              <a:rPr lang="en-US" sz="5400" dirty="0">
                <a:solidFill>
                  <a:srgbClr val="FFFFFF"/>
                </a:solidFill>
              </a:rPr>
              <a:t>So why do static analysis about memory</a:t>
            </a:r>
            <a:endParaRPr lang="en-US" sz="5334" dirty="0">
              <a:solidFill>
                <a:srgbClr val="4D1354"/>
              </a:solidFill>
              <a:latin typeface="HK Grotesk Bold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DBC3DBF-88ED-4E58-B912-F0D5F0548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87705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5B67-73AA-48DD-AF1C-44082343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XLA </a:t>
            </a:r>
            <a:r>
              <a:rPr lang="en-US" dirty="0" err="1"/>
              <a:t>BufferAssignment</a:t>
            </a:r>
            <a:r>
              <a:rPr lang="en-US" dirty="0"/>
              <a:t> – my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D178C-C28D-45F4-B9E6-1E3E39FF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658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Target: reuse memory as much as possible</a:t>
            </a:r>
          </a:p>
          <a:p>
            <a:pPr lvl="1"/>
            <a:r>
              <a:rPr lang="en-US" dirty="0"/>
              <a:t>Maybe that is why it is called “Buffer”.</a:t>
            </a:r>
          </a:p>
          <a:p>
            <a:pPr lvl="1"/>
            <a:endParaRPr lang="en-US" dirty="0"/>
          </a:p>
          <a:p>
            <a:r>
              <a:rPr lang="en-US" dirty="0"/>
              <a:t>Each operation is assigned with an output memory (buffer)</a:t>
            </a:r>
          </a:p>
          <a:p>
            <a:pPr lvl="1"/>
            <a:r>
              <a:rPr lang="en-US" dirty="0"/>
              <a:t>Simple rule: live intervals of the buffers do not interfere can be assigned overlapping buffer</a:t>
            </a:r>
          </a:p>
          <a:p>
            <a:pPr lvl="1"/>
            <a:r>
              <a:rPr lang="en-US" dirty="0"/>
              <a:t>If current buffer interferes with all assignment, create a new allocation for it.</a:t>
            </a:r>
          </a:p>
          <a:p>
            <a:pPr lvl="1"/>
            <a:endParaRPr lang="en-US" dirty="0"/>
          </a:p>
          <a:p>
            <a:r>
              <a:rPr lang="en-US" dirty="0"/>
              <a:t>Finally, group all the allocated memory together</a:t>
            </a:r>
          </a:p>
        </p:txBody>
      </p:sp>
    </p:spTree>
    <p:extLst>
      <p:ext uri="{BB962C8B-B14F-4D97-AF65-F5344CB8AC3E}">
        <p14:creationId xmlns:p14="http://schemas.microsoft.com/office/powerpoint/2010/main" val="358268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E8E0-F395-4C4F-903E-5627A232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Where does alias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7818-55B2-41A2-995D-166F8BE5C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09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Notions:</a:t>
            </a:r>
          </a:p>
          <a:p>
            <a:pPr lvl="1"/>
            <a:r>
              <a:rPr lang="en-US" dirty="0"/>
              <a:t>An operation in XLA commonly defines &gt;=1 Buffers.</a:t>
            </a:r>
          </a:p>
          <a:p>
            <a:pPr lvl="2"/>
            <a:r>
              <a:rPr lang="en-US" dirty="0"/>
              <a:t>Put the operation output into such buffer(s)/memory.</a:t>
            </a:r>
          </a:p>
          <a:p>
            <a:pPr lvl="1"/>
            <a:r>
              <a:rPr lang="en-US" dirty="0"/>
              <a:t>We use “buffer(</a:t>
            </a:r>
            <a:r>
              <a:rPr lang="en-US" dirty="0" err="1"/>
              <a:t>inst</a:t>
            </a:r>
            <a:r>
              <a:rPr lang="en-US" dirty="0"/>
              <a:t>, {})”, </a:t>
            </a:r>
            <a:r>
              <a:rPr lang="en-US" dirty="0" err="1"/>
              <a:t>etc</a:t>
            </a:r>
            <a:r>
              <a:rPr lang="en-US" dirty="0"/>
              <a:t> to depict the buffer the “</a:t>
            </a:r>
            <a:r>
              <a:rPr lang="en-US" dirty="0" err="1"/>
              <a:t>inst</a:t>
            </a:r>
            <a:r>
              <a:rPr lang="en-US" dirty="0"/>
              <a:t>” refers to.</a:t>
            </a:r>
          </a:p>
          <a:p>
            <a:endParaRPr lang="en-US" dirty="0"/>
          </a:p>
          <a:p>
            <a:r>
              <a:rPr lang="en-US" dirty="0"/>
              <a:t>Solving </a:t>
            </a:r>
            <a:r>
              <a:rPr lang="en-US" dirty="0" err="1"/>
              <a:t>disasmbiguity</a:t>
            </a:r>
            <a:endParaRPr lang="en-US" dirty="0"/>
          </a:p>
          <a:p>
            <a:pPr lvl="1"/>
            <a:r>
              <a:rPr lang="en-US" dirty="0"/>
              <a:t>Buffer pointed by HLO may alias to the other</a:t>
            </a:r>
          </a:p>
          <a:p>
            <a:pPr lvl="1"/>
            <a:r>
              <a:rPr lang="en-US" dirty="0"/>
              <a:t>Or to say, 2 computation may define same buffer.</a:t>
            </a:r>
          </a:p>
          <a:p>
            <a:pPr lvl="2"/>
            <a:r>
              <a:rPr lang="en-US" dirty="0"/>
              <a:t>Some XLA operations does not create new data (like tuple, </a:t>
            </a:r>
            <a:r>
              <a:rPr lang="en-US" dirty="0" err="1"/>
              <a:t>bitcast</a:t>
            </a:r>
            <a:r>
              <a:rPr lang="en-US" dirty="0"/>
              <a:t>, get-tuple-element)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613BF-2D83-4B0C-8529-AEBCF564D1E2}"/>
              </a:ext>
            </a:extLst>
          </p:cNvPr>
          <p:cNvSpPr/>
          <p:nvPr/>
        </p:nvSpPr>
        <p:spPr>
          <a:xfrm>
            <a:off x="8934449" y="3605927"/>
            <a:ext cx="2066926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 = (f32 [], s32[])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EFAD-01D6-40FE-80D8-53D3C4F4A8D0}"/>
              </a:ext>
            </a:extLst>
          </p:cNvPr>
          <p:cNvSpPr/>
          <p:nvPr/>
        </p:nvSpPr>
        <p:spPr>
          <a:xfrm>
            <a:off x="8934448" y="4148853"/>
            <a:ext cx="1047751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A6BBC2-A7E7-40A9-A874-48A1D89F06A9}"/>
              </a:ext>
            </a:extLst>
          </p:cNvPr>
          <p:cNvSpPr/>
          <p:nvPr/>
        </p:nvSpPr>
        <p:spPr>
          <a:xfrm>
            <a:off x="9982199" y="4148853"/>
            <a:ext cx="1019175" cy="166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C6158-DCF8-4EB7-92E6-C863545D5F3A}"/>
              </a:ext>
            </a:extLst>
          </p:cNvPr>
          <p:cNvSpPr txBox="1"/>
          <p:nvPr/>
        </p:nvSpPr>
        <p:spPr>
          <a:xfrm>
            <a:off x="8934449" y="4657725"/>
            <a:ext cx="24193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It defines 3 buffers:</a:t>
            </a:r>
          </a:p>
          <a:p>
            <a:endParaRPr lang="en-US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  buffer(b, {})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  buffer(b, {0})</a:t>
            </a: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  buffer(b, {1})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37C65-DCA5-4C92-8127-D454E8ADD1C4}"/>
              </a:ext>
            </a:extLst>
          </p:cNvPr>
          <p:cNvSpPr/>
          <p:nvPr/>
        </p:nvSpPr>
        <p:spPr>
          <a:xfrm>
            <a:off x="9144000" y="1054894"/>
            <a:ext cx="1409702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 f32[5]</a:t>
            </a:r>
            <a:r>
              <a:rPr lang="zh-CN" altLang="en-US" dirty="0"/>
              <a:t> </a:t>
            </a:r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8A04EC-88DB-41E8-9CF2-60307FC0F5E6}"/>
              </a:ext>
            </a:extLst>
          </p:cNvPr>
          <p:cNvSpPr/>
          <p:nvPr/>
        </p:nvSpPr>
        <p:spPr>
          <a:xfrm>
            <a:off x="9143999" y="1578769"/>
            <a:ext cx="1409702" cy="2255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27BA7-2CF2-4141-9EAE-5444F68CCA32}"/>
              </a:ext>
            </a:extLst>
          </p:cNvPr>
          <p:cNvSpPr txBox="1"/>
          <p:nvPr/>
        </p:nvSpPr>
        <p:spPr>
          <a:xfrm>
            <a:off x="8934449" y="2044840"/>
            <a:ext cx="241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It defines single buffer:</a:t>
            </a:r>
          </a:p>
          <a:p>
            <a:endParaRPr lang="en-US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</a:rPr>
              <a:t>  buffer(a, {})</a:t>
            </a:r>
          </a:p>
        </p:txBody>
      </p:sp>
    </p:spTree>
    <p:extLst>
      <p:ext uri="{BB962C8B-B14F-4D97-AF65-F5344CB8AC3E}">
        <p14:creationId xmlns:p14="http://schemas.microsoft.com/office/powerpoint/2010/main" val="3117527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3326</Words>
  <Application>Microsoft Office PowerPoint</Application>
  <PresentationFormat>Widescreen</PresentationFormat>
  <Paragraphs>461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Halant Medium</vt:lpstr>
      <vt:lpstr>HK Grotesk Bold</vt:lpstr>
      <vt:lpstr>Arial</vt:lpstr>
      <vt:lpstr>Calibri</vt:lpstr>
      <vt:lpstr>Calibri Light</vt:lpstr>
      <vt:lpstr>Cambria</vt:lpstr>
      <vt:lpstr>Consolas</vt:lpstr>
      <vt:lpstr>Courier New</vt:lpstr>
      <vt:lpstr>Wingdings</vt:lpstr>
      <vt:lpstr>Office Theme</vt:lpstr>
      <vt:lpstr>PowerPoint Presentation</vt:lpstr>
      <vt:lpstr>PowerPoint Presentation</vt:lpstr>
      <vt:lpstr>What is XLA</vt:lpstr>
      <vt:lpstr>Strength of XLA upon accelerators</vt:lpstr>
      <vt:lpstr>Some brief introduction into XLA</vt:lpstr>
      <vt:lpstr>Some brief introduction into XLA</vt:lpstr>
      <vt:lpstr>PowerPoint Presentation</vt:lpstr>
      <vt:lpstr>XLA BufferAssignment – my reading</vt:lpstr>
      <vt:lpstr>Where does alias come from?</vt:lpstr>
      <vt:lpstr>Where does alias come from?</vt:lpstr>
      <vt:lpstr>How to do alias analysis in XLA </vt:lpstr>
      <vt:lpstr>How to do alias analysis in XLA </vt:lpstr>
      <vt:lpstr>How to do alias analysis in XLA </vt:lpstr>
      <vt:lpstr>How to do alias analysis in XLA </vt:lpstr>
      <vt:lpstr>How to do alias analysis in XLA </vt:lpstr>
      <vt:lpstr>Next to consider</vt:lpstr>
      <vt:lpstr>Sequential execution</vt:lpstr>
      <vt:lpstr>Sequential execution</vt:lpstr>
      <vt:lpstr>Multi-threaded execution</vt:lpstr>
      <vt:lpstr>Multi-threaded execution</vt:lpstr>
      <vt:lpstr>Liveness Interference</vt:lpstr>
      <vt:lpstr>Liveness Interference</vt:lpstr>
      <vt:lpstr>The BufferAssigner</vt:lpstr>
      <vt:lpstr>The BufferAssigner</vt:lpstr>
      <vt:lpstr>The BufferAssigner</vt:lpstr>
      <vt:lpstr>The BufferAssigner</vt:lpstr>
      <vt:lpstr>The BufferAssigner</vt:lpstr>
      <vt:lpstr>PowerPoint Presentation</vt:lpstr>
      <vt:lpstr>Backups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官孝峰_Garfee</dc:creator>
  <cp:lastModifiedBy>官孝峰_Garfee</cp:lastModifiedBy>
  <cp:revision>89</cp:revision>
  <dcterms:created xsi:type="dcterms:W3CDTF">2020-04-06T15:58:44Z</dcterms:created>
  <dcterms:modified xsi:type="dcterms:W3CDTF">2020-04-11T08:36:25Z</dcterms:modified>
</cp:coreProperties>
</file>